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handoutMasterIdLst>
    <p:handoutMasterId r:id="rId13"/>
  </p:handoutMasterIdLst>
  <p:sldIdLst>
    <p:sldId id="268" r:id="rId2"/>
    <p:sldId id="271" r:id="rId3"/>
    <p:sldId id="277" r:id="rId4"/>
    <p:sldId id="279" r:id="rId5"/>
    <p:sldId id="278" r:id="rId6"/>
    <p:sldId id="272" r:id="rId7"/>
    <p:sldId id="274" r:id="rId8"/>
    <p:sldId id="284" r:id="rId9"/>
    <p:sldId id="291" r:id="rId10"/>
    <p:sldId id="266" r:id="rId1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125"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125"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125"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125"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pitchFamily="125"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pitchFamily="125"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pitchFamily="125"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pitchFamily="125"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pitchFamily="125"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3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41"/>
    <p:restoredTop sz="96494" autoAdjust="0"/>
  </p:normalViewPr>
  <p:slideViewPr>
    <p:cSldViewPr>
      <p:cViewPr varScale="1">
        <p:scale>
          <a:sx n="197" d="100"/>
          <a:sy n="197" d="100"/>
        </p:scale>
        <p:origin x="-20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2796"/>
    </p:cViewPr>
  </p:sorterViewPr>
  <p:notesViewPr>
    <p:cSldViewPr>
      <p:cViewPr varScale="1">
        <p:scale>
          <a:sx n="70" d="100"/>
          <a:sy n="70" d="100"/>
        </p:scale>
        <p:origin x="3240" y="72"/>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imes" charset="0"/>
                <a:ea typeface="ヒラギノ角ゴ Pro W3" charset="-128"/>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Times" charset="0"/>
                <a:ea typeface="ヒラギノ角ゴ Pro W3" charset="-128"/>
              </a:defRPr>
            </a:lvl1pPr>
          </a:lstStyle>
          <a:p>
            <a:pPr>
              <a:defRPr/>
            </a:pPr>
            <a:fld id="{E6D207C4-F1C5-46D6-B0F0-58965E34A68D}" type="datetimeFigureOut">
              <a:rPr lang="en-US"/>
              <a:pPr>
                <a:defRPr/>
              </a:pPr>
              <a:t>06/11/18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Times" charset="0"/>
                <a:ea typeface="ヒラギノ角ゴ Pro W3"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atin typeface="Times" charset="0"/>
                <a:ea typeface="ヒラギノ角ゴ Pro W3" charset="-128"/>
              </a:defRPr>
            </a:lvl1pPr>
          </a:lstStyle>
          <a:p>
            <a:pPr>
              <a:defRPr/>
            </a:pPr>
            <a:fld id="{D8435711-A4FE-4B0D-8EAC-05E1780A8E64}" type="slidenum">
              <a:rPr lang="en-US"/>
              <a:pPr>
                <a:defRPr/>
              </a:pPr>
              <a:t>‹#›</a:t>
            </a:fld>
            <a:endParaRPr lang="en-US"/>
          </a:p>
        </p:txBody>
      </p:sp>
    </p:spTree>
    <p:extLst>
      <p:ext uri="{BB962C8B-B14F-4D97-AF65-F5344CB8AC3E}">
        <p14:creationId xmlns:p14="http://schemas.microsoft.com/office/powerpoint/2010/main" val="459400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imes" charset="0"/>
                <a:ea typeface="ヒラギノ角ゴ Pro W3" charset="-128"/>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imes" charset="0"/>
                <a:ea typeface="ヒラギノ角ゴ Pro W3" charset="-128"/>
              </a:defRPr>
            </a:lvl1pPr>
          </a:lstStyle>
          <a:p>
            <a:pPr>
              <a:defRPr/>
            </a:pPr>
            <a:fld id="{24CC7B08-0227-40A0-93E0-F1542D752734}" type="datetimeFigureOut">
              <a:rPr lang="en-US"/>
              <a:pPr>
                <a:defRPr/>
              </a:pPr>
              <a:t>06/11/18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imes" charset="0"/>
                <a:ea typeface="ヒラギノ角ゴ Pro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imes" charset="0"/>
                <a:ea typeface="ヒラギノ角ゴ Pro W3" charset="-128"/>
              </a:defRPr>
            </a:lvl1pPr>
          </a:lstStyle>
          <a:p>
            <a:pPr>
              <a:defRPr/>
            </a:pPr>
            <a:fld id="{86AAEC0A-556C-4808-8664-FAF36CE6DC85}" type="slidenum">
              <a:rPr lang="en-US"/>
              <a:pPr>
                <a:defRPr/>
              </a:pPr>
              <a:t>‹#›</a:t>
            </a:fld>
            <a:endParaRPr lang="en-US"/>
          </a:p>
        </p:txBody>
      </p:sp>
    </p:spTree>
    <p:extLst>
      <p:ext uri="{BB962C8B-B14F-4D97-AF65-F5344CB8AC3E}">
        <p14:creationId xmlns:p14="http://schemas.microsoft.com/office/powerpoint/2010/main" val="11803715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Tracking back to primary … Rounding seeds are sown in Y2 and formally in Y3</a:t>
            </a:r>
          </a:p>
          <a:p>
            <a:r>
              <a:rPr lang="en-GB" dirty="0" smtClean="0"/>
              <a:t>Multiples of 10 start</a:t>
            </a:r>
            <a:r>
              <a:rPr lang="en-GB" baseline="0" dirty="0" smtClean="0"/>
              <a:t> in Y1</a:t>
            </a:r>
          </a:p>
          <a:p>
            <a:r>
              <a:rPr lang="en-GB" baseline="0" dirty="0" smtClean="0"/>
              <a:t>Using place value to x/div by 10 and 100 starts in Y4</a:t>
            </a:r>
          </a:p>
          <a:p>
            <a:r>
              <a:rPr lang="en-GB" baseline="0" dirty="0" smtClean="0"/>
              <a:t>Multiplying 60 x 50 and dividing 3000 by 100 would be a Y5 expectation</a:t>
            </a:r>
          </a:p>
          <a:p>
            <a:r>
              <a:rPr lang="en-GB" baseline="0" dirty="0" smtClean="0"/>
              <a:t>Way it is written with the horizontal line is really the only bit that is beyond Y5 maths here</a:t>
            </a:r>
            <a:endParaRPr lang="en-GB" dirty="0" smtClean="0"/>
          </a:p>
          <a:p>
            <a:endParaRPr lang="en-GB" dirty="0" smtClean="0"/>
          </a:p>
          <a:p>
            <a:r>
              <a:rPr lang="en-GB" dirty="0" smtClean="0"/>
              <a:t>The report on this paper states:</a:t>
            </a:r>
          </a:p>
          <a:p>
            <a:r>
              <a:rPr lang="en-GB" dirty="0" smtClean="0"/>
              <a:t>Question 7 Most students did attempt an estimate although some attempts at a full accurate calculation were seen. It was quite common to see an error in the calculation 60 × 50 with very few ‘cancelling zeros’ to make the calculation easier. </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1</a:t>
            </a:fld>
            <a:endParaRPr lang="en-US"/>
          </a:p>
        </p:txBody>
      </p:sp>
    </p:spTree>
    <p:extLst>
      <p:ext uri="{BB962C8B-B14F-4D97-AF65-F5344CB8AC3E}">
        <p14:creationId xmlns:p14="http://schemas.microsoft.com/office/powerpoint/2010/main" val="1561537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From KS2 arithmetic</a:t>
            </a:r>
            <a:r>
              <a:rPr lang="en-GB" baseline="0" dirty="0" smtClean="0"/>
              <a:t> paper 2018</a:t>
            </a:r>
          </a:p>
          <a:p>
            <a:r>
              <a:rPr lang="en-GB" baseline="0" dirty="0" smtClean="0"/>
              <a:t>It’s not just about number crunching – applying arithmetic laws – 3.9 x 30 = 3.9 x 10 x 3 = 3.9 x 3 x 10 (associative law?)</a:t>
            </a:r>
          </a:p>
          <a:p>
            <a:r>
              <a:rPr lang="en-GB" baseline="0" dirty="0" smtClean="0"/>
              <a:t>There is a clear move in KS2 SATs papers towards reasoning</a:t>
            </a:r>
          </a:p>
          <a:p>
            <a:r>
              <a:rPr lang="en-GB" baseline="0" dirty="0" smtClean="0"/>
              <a:t>The arithmetic paper is no longer just a chance to show off your written calculation strategies and successful students look at the numbers involved before then dive into a written method as there is often a simpler way. Spotting these questions save them time which can then be spent on the inevitable long multiplication and division questions later in the paper.</a:t>
            </a:r>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2</a:t>
            </a:fld>
            <a:endParaRPr lang="en-US"/>
          </a:p>
        </p:txBody>
      </p:sp>
    </p:spTree>
    <p:extLst>
      <p:ext uri="{BB962C8B-B14F-4D97-AF65-F5344CB8AC3E}">
        <p14:creationId xmlns:p14="http://schemas.microsoft.com/office/powerpoint/2010/main" val="3603111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language do</a:t>
            </a:r>
            <a:r>
              <a:rPr lang="en-GB" baseline="0" dirty="0" smtClean="0"/>
              <a:t> we use to talk about something like this? Is it the same at KS2 and 3?</a:t>
            </a:r>
            <a:endParaRPr lang="en-GB" dirty="0" smtClean="0"/>
          </a:p>
          <a:p>
            <a:endParaRPr lang="en-GB" dirty="0" smtClean="0"/>
          </a:p>
          <a:p>
            <a:r>
              <a:rPr lang="en-GB" dirty="0" smtClean="0"/>
              <a:t>Reasoning – using what you know to work out what you don’t</a:t>
            </a:r>
          </a:p>
          <a:p>
            <a:r>
              <a:rPr lang="en-GB" dirty="0" smtClean="0"/>
              <a:t>Understanding</a:t>
            </a:r>
            <a:r>
              <a:rPr lang="en-GB" baseline="0" dirty="0" smtClean="0"/>
              <a:t> the structures of multiplication and division and what happens when you change the scale of a factor or a divisor</a:t>
            </a:r>
          </a:p>
          <a:p>
            <a:r>
              <a:rPr lang="en-GB" baseline="0" dirty="0" smtClean="0"/>
              <a:t>Understanding the role of the equals sign and that it doesn’t matter where it appears in the calculation/equation</a:t>
            </a:r>
          </a:p>
          <a:p>
            <a:r>
              <a:rPr lang="en-GB" baseline="0" dirty="0" smtClean="0"/>
              <a:t>Inverse relationship between multiplication and division.</a:t>
            </a:r>
          </a:p>
          <a:p>
            <a:r>
              <a:rPr lang="en-GB" baseline="0" dirty="0" smtClean="0"/>
              <a:t>Much more than just number crunching – (procedural) variation at work</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3</a:t>
            </a:fld>
            <a:endParaRPr lang="en-US"/>
          </a:p>
        </p:txBody>
      </p:sp>
    </p:spTree>
    <p:extLst>
      <p:ext uri="{BB962C8B-B14F-4D97-AF65-F5344CB8AC3E}">
        <p14:creationId xmlns:p14="http://schemas.microsoft.com/office/powerpoint/2010/main" val="1035986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You have this activity on your table.</a:t>
            </a:r>
          </a:p>
          <a:p>
            <a:r>
              <a:rPr lang="en-GB" dirty="0" smtClean="0"/>
              <a:t>This,</a:t>
            </a:r>
            <a:r>
              <a:rPr lang="en-GB" baseline="0" dirty="0" smtClean="0"/>
              <a:t> after an assessment loop, is the start of the place value set of resources.</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4</a:t>
            </a:fld>
            <a:endParaRPr lang="en-US"/>
          </a:p>
        </p:txBody>
      </p:sp>
    </p:spTree>
    <p:extLst>
      <p:ext uri="{BB962C8B-B14F-4D97-AF65-F5344CB8AC3E}">
        <p14:creationId xmlns:p14="http://schemas.microsoft.com/office/powerpoint/2010/main" val="4084616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 example of a mentor guide for the rounding loop card game.</a:t>
            </a:r>
          </a:p>
          <a:p>
            <a:endParaRPr lang="en-GB" dirty="0" smtClean="0"/>
          </a:p>
          <a:p>
            <a:r>
              <a:rPr lang="en-GB" dirty="0" smtClean="0"/>
              <a:t>Have a go at the rounding loop cards and think about what skills and understanding the children will need to have</a:t>
            </a:r>
            <a:r>
              <a:rPr lang="en-GB" baseline="0" dirty="0" smtClean="0"/>
              <a:t> and what it is developing</a:t>
            </a:r>
          </a:p>
          <a:p>
            <a:r>
              <a:rPr lang="en-GB" baseline="0" dirty="0" smtClean="0"/>
              <a:t>What would you want to add to the guidance?</a:t>
            </a:r>
          </a:p>
          <a:p>
            <a:r>
              <a:rPr lang="en-GB" baseline="0" dirty="0" smtClean="0"/>
              <a:t>Are the cards allowing students to practice?</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5</a:t>
            </a:fld>
            <a:endParaRPr lang="en-US"/>
          </a:p>
        </p:txBody>
      </p:sp>
    </p:spTree>
    <p:extLst>
      <p:ext uri="{BB962C8B-B14F-4D97-AF65-F5344CB8AC3E}">
        <p14:creationId xmlns:p14="http://schemas.microsoft.com/office/powerpoint/2010/main" val="3594222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0.9</a:t>
            </a:r>
            <a:r>
              <a:rPr lang="en-GB" baseline="0" dirty="0" smtClean="0"/>
              <a:t> was the most popular wrong answer – adding the 4 and the 5?</a:t>
            </a:r>
          </a:p>
          <a:p>
            <a:endParaRPr lang="en-GB" baseline="0" dirty="0" smtClean="0"/>
          </a:p>
          <a:p>
            <a:r>
              <a:rPr lang="en-GB" baseline="0" dirty="0" smtClean="0"/>
              <a:t>How would you want Y11 students to think about this question?</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6</a:t>
            </a:fld>
            <a:endParaRPr lang="en-US"/>
          </a:p>
        </p:txBody>
      </p:sp>
    </p:spTree>
    <p:extLst>
      <p:ext uri="{BB962C8B-B14F-4D97-AF65-F5344CB8AC3E}">
        <p14:creationId xmlns:p14="http://schemas.microsoft.com/office/powerpoint/2010/main" val="160516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Reasoning and rounding is again important here and realising which fractions are closest to 1 and that both 9/10 and 4/5 are closer to 1 than a half</a:t>
            </a:r>
          </a:p>
          <a:p>
            <a:endParaRPr lang="en-GB" dirty="0" smtClean="0"/>
          </a:p>
          <a:p>
            <a:r>
              <a:rPr lang="en-GB" dirty="0" smtClean="0"/>
              <a:t>Y5</a:t>
            </a:r>
            <a:r>
              <a:rPr lang="en-GB" baseline="0" dirty="0" smtClean="0"/>
              <a:t> and 6 children add fractions with the same and different denominators and mixed numbers</a:t>
            </a:r>
          </a:p>
          <a:p>
            <a:r>
              <a:rPr lang="en-GB" baseline="0" dirty="0" smtClean="0"/>
              <a:t>This question though is highlighting the need to understand what the fraction represents as a number in its own right and to see that rounding can be applied to fractions as well as to whole numbers and decimal fractions. </a:t>
            </a:r>
            <a:r>
              <a:rPr lang="en-GB" baseline="0" dirty="0" err="1" smtClean="0"/>
              <a:t>Siegler</a:t>
            </a:r>
            <a:r>
              <a:rPr lang="en-GB" baseline="0" dirty="0" smtClean="0"/>
              <a:t> research – there is an example.</a:t>
            </a:r>
          </a:p>
          <a:p>
            <a:endParaRPr lang="en-GB" baseline="0" dirty="0" smtClean="0"/>
          </a:p>
          <a:p>
            <a:r>
              <a:rPr lang="en-GB" baseline="0" dirty="0" smtClean="0"/>
              <a:t>We round decimals but do we round fractions?</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7</a:t>
            </a:fld>
            <a:endParaRPr lang="en-US"/>
          </a:p>
        </p:txBody>
      </p:sp>
    </p:spTree>
    <p:extLst>
      <p:ext uri="{BB962C8B-B14F-4D97-AF65-F5344CB8AC3E}">
        <p14:creationId xmlns:p14="http://schemas.microsoft.com/office/powerpoint/2010/main" val="1117723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Do</a:t>
            </a:r>
            <a:r>
              <a:rPr lang="en-GB" baseline="0" dirty="0" smtClean="0"/>
              <a:t> you need to find a common denominator?</a:t>
            </a:r>
          </a:p>
          <a:p>
            <a:r>
              <a:rPr lang="en-GB" baseline="0" dirty="0" smtClean="0"/>
              <a:t>What would the ability to reason without finding one tell you about a child’s understanding of fractions?</a:t>
            </a:r>
          </a:p>
          <a:p>
            <a:r>
              <a:rPr lang="en-GB" baseline="0" dirty="0" smtClean="0"/>
              <a:t>No difference in the recognition of how a child got this right but you can learn a huge amount about their understanding.</a:t>
            </a:r>
            <a:endParaRPr lang="en-GB" dirty="0"/>
          </a:p>
        </p:txBody>
      </p:sp>
      <p:sp>
        <p:nvSpPr>
          <p:cNvPr id="4" name="Slide Number Placeholder 3"/>
          <p:cNvSpPr>
            <a:spLocks noGrp="1"/>
          </p:cNvSpPr>
          <p:nvPr>
            <p:ph type="sldNum" sz="quarter" idx="10"/>
          </p:nvPr>
        </p:nvSpPr>
        <p:spPr/>
        <p:txBody>
          <a:bodyPr/>
          <a:lstStyle/>
          <a:p>
            <a:pPr>
              <a:defRPr/>
            </a:pPr>
            <a:fld id="{86AAEC0A-556C-4808-8664-FAF36CE6DC85}" type="slidenum">
              <a:rPr lang="en-US" smtClean="0"/>
              <a:pPr>
                <a:defRPr/>
              </a:pPr>
              <a:t>8</a:t>
            </a:fld>
            <a:endParaRPr lang="en-US"/>
          </a:p>
        </p:txBody>
      </p:sp>
    </p:spTree>
    <p:extLst>
      <p:ext uri="{BB962C8B-B14F-4D97-AF65-F5344CB8AC3E}">
        <p14:creationId xmlns:p14="http://schemas.microsoft.com/office/powerpoint/2010/main" val="3985430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Order without finding a common denominator!</a:t>
            </a:r>
          </a:p>
          <a:p>
            <a:r>
              <a:rPr lang="en-GB" altLang="en-US" smtClean="0"/>
              <a:t>Do you need to find a common denominator?</a:t>
            </a:r>
          </a:p>
          <a:p>
            <a:r>
              <a:rPr lang="en-GB" altLang="en-US" smtClean="0"/>
              <a:t>What would the ability to reason without finding one tell you about a child’s understanding of fractions?</a:t>
            </a:r>
          </a:p>
          <a:p>
            <a:r>
              <a:rPr lang="en-GB" altLang="en-US" smtClean="0"/>
              <a:t>Do we go to procedure too quickly?</a:t>
            </a:r>
          </a:p>
          <a:p>
            <a:r>
              <a:rPr lang="en-GB" altLang="en-US" smtClean="0"/>
              <a:t>If you were able to reason your way through this, what would it help you to do in the future?</a:t>
            </a:r>
          </a:p>
          <a:p>
            <a:r>
              <a:rPr lang="en-GB" altLang="en-US" smtClean="0"/>
              <a:t>What understanding are we developing?</a:t>
            </a:r>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defRPr>
            </a:lvl1pPr>
            <a:lvl2pPr marL="742950" indent="-285750">
              <a:defRPr sz="2800">
                <a:solidFill>
                  <a:schemeClr val="tx1"/>
                </a:solidFill>
                <a:latin typeface="Arial" panose="020B0604020202020204" pitchFamily="34" charset="0"/>
              </a:defRPr>
            </a:lvl2pPr>
            <a:lvl3pPr marL="1143000" indent="-228600">
              <a:defRPr sz="2800">
                <a:solidFill>
                  <a:schemeClr val="tx1"/>
                </a:solidFill>
                <a:latin typeface="Arial" panose="020B0604020202020204" pitchFamily="34" charset="0"/>
              </a:defRPr>
            </a:lvl3pPr>
            <a:lvl4pPr marL="1600200" indent="-228600">
              <a:defRPr sz="2800">
                <a:solidFill>
                  <a:schemeClr val="tx1"/>
                </a:solidFill>
                <a:latin typeface="Arial" panose="020B0604020202020204" pitchFamily="34" charset="0"/>
              </a:defRPr>
            </a:lvl4pPr>
            <a:lvl5pPr marL="2057400" indent="-228600">
              <a:defRPr sz="2800">
                <a:solidFill>
                  <a:schemeClr val="tx1"/>
                </a:solidFill>
                <a:latin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defRPr>
            </a:lvl9pPr>
          </a:lstStyle>
          <a:p>
            <a:fld id="{DFC39FC0-CD8D-4E96-90E2-F363133A26A1}" type="slidenum">
              <a:rPr lang="en-GB" altLang="en-US" sz="1200" smtClean="0"/>
              <a:pPr/>
              <a:t>9</a:t>
            </a:fld>
            <a:endParaRPr lang="en-GB" altLang="en-US" sz="1200" smtClean="0"/>
          </a:p>
        </p:txBody>
      </p:sp>
    </p:spTree>
    <p:extLst>
      <p:ext uri="{BB962C8B-B14F-4D97-AF65-F5344CB8AC3E}">
        <p14:creationId xmlns:p14="http://schemas.microsoft.com/office/powerpoint/2010/main" val="1361228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487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0">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
        <p:nvSpPr>
          <p:cNvPr id="3" name="Picture Placeholder 2"/>
          <p:cNvSpPr>
            <a:spLocks noGrp="1"/>
          </p:cNvSpPr>
          <p:nvPr>
            <p:ph type="pic" idx="1"/>
          </p:nvPr>
        </p:nvSpPr>
        <p:spPr>
          <a:xfrm>
            <a:off x="1792288" y="836711"/>
            <a:ext cx="5486400" cy="3890863"/>
          </a:xfrm>
          <a:prstGeom prst="rect">
            <a:avLst/>
          </a:prstGeom>
        </p:spPr>
        <p:txBody>
          <a:bodyPr vert="horz"/>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solidFill>
                  <a:schemeClr val="tx2"/>
                </a:solidFill>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Tree>
    <p:extLst>
      <p:ext uri="{BB962C8B-B14F-4D97-AF65-F5344CB8AC3E}">
        <p14:creationId xmlns:p14="http://schemas.microsoft.com/office/powerpoint/2010/main" val="3416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lvl1pPr marL="342900" indent="-3429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1pPr>
            <a:lvl2pPr marL="742950" indent="-28575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2pPr>
            <a:lvl3pPr marL="1143000" indent="-2286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3pPr>
            <a:lvl4pPr marL="1600200" indent="-2286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4pPr>
            <a:lvl5pPr marL="2057400" indent="-2286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itle 1"/>
          <p:cNvSpPr>
            <a:spLocks noGrp="1"/>
          </p:cNvSpPr>
          <p:nvPr>
            <p:ph type="title"/>
          </p:nvPr>
        </p:nvSpPr>
        <p:spPr>
          <a:xfrm>
            <a:off x="457200" y="836712"/>
            <a:ext cx="8229600" cy="580926"/>
          </a:xfrm>
          <a:prstGeom prst="rect">
            <a:avLst/>
          </a:prstGeom>
        </p:spPr>
        <p:txBody>
          <a:bodyPr vert="horz"/>
          <a:lstStyle>
            <a:lvl1pPr>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Tree>
    <p:extLst>
      <p:ext uri="{BB962C8B-B14F-4D97-AF65-F5344CB8AC3E}">
        <p14:creationId xmlns:p14="http://schemas.microsoft.com/office/powerpoint/2010/main" val="4054033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36712"/>
            <a:ext cx="2057400" cy="5289451"/>
          </a:xfrm>
          <a:prstGeom prst="rect">
            <a:avLst/>
          </a:prstGeom>
        </p:spPr>
        <p:txBody>
          <a:bodyPr vert="eaVert"/>
          <a:lstStyle>
            <a:lvl1pPr>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
        <p:nvSpPr>
          <p:cNvPr id="3" name="Vertical Text Placeholder 2"/>
          <p:cNvSpPr>
            <a:spLocks noGrp="1"/>
          </p:cNvSpPr>
          <p:nvPr>
            <p:ph type="body" orient="vert" idx="1"/>
          </p:nvPr>
        </p:nvSpPr>
        <p:spPr>
          <a:xfrm>
            <a:off x="457200" y="836712"/>
            <a:ext cx="6019800" cy="5289451"/>
          </a:xfrm>
          <a:prstGeom prst="rect">
            <a:avLst/>
          </a:prstGeom>
        </p:spPr>
        <p:txBody>
          <a:bodyPr vert="eaVert"/>
          <a:lstStyle>
            <a:lvl1pPr marL="342900" indent="-3429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lang="en-US" sz="2800" dirty="0">
                <a:solidFill>
                  <a:schemeClr val="tx2"/>
                </a:solidFill>
                <a:latin typeface="Arial" panose="020B0604020202020204" pitchFamily="34" charset="0"/>
                <a:ea typeface="+mn-ea"/>
                <a:cs typeface="Arial" panose="020B0604020202020204" pitchFamily="34"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2517762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titl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395288" y="1196975"/>
            <a:ext cx="3744912" cy="3240088"/>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endParaRPr lang="en-GB" dirty="0"/>
          </a:p>
        </p:txBody>
      </p:sp>
      <p:sp>
        <p:nvSpPr>
          <p:cNvPr id="9" name="Title 1"/>
          <p:cNvSpPr>
            <a:spLocks noGrp="1"/>
          </p:cNvSpPr>
          <p:nvPr>
            <p:ph type="title"/>
          </p:nvPr>
        </p:nvSpPr>
        <p:spPr>
          <a:xfrm>
            <a:off x="4427984" y="1196975"/>
            <a:ext cx="4269160" cy="580926"/>
          </a:xfrm>
          <a:prstGeom prst="rect">
            <a:avLst/>
          </a:prstGeom>
        </p:spPr>
        <p:txBody>
          <a:bodyPr vert="horz"/>
          <a:lstStyle>
            <a:lvl1pPr algn="l">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Tree>
    <p:extLst>
      <p:ext uri="{BB962C8B-B14F-4D97-AF65-F5344CB8AC3E}">
        <p14:creationId xmlns:p14="http://schemas.microsoft.com/office/powerpoint/2010/main" val="614196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802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580926"/>
          </a:xfrm>
          <a:prstGeom prst="rect">
            <a:avLst/>
          </a:prstGeom>
        </p:spPr>
        <p:txBody>
          <a:bodyPr vert="horz"/>
          <a:lstStyle>
            <a:lvl1pPr>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vert="horz"/>
          <a:lstStyle>
            <a:lvl1pPr marL="457200" indent="-4572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1pPr>
            <a:lvl2pPr marL="914400" indent="-4572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2pPr>
            <a:lvl3pPr marL="1257300" indent="-3429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3pPr>
            <a:lvl4pPr marL="1714500" indent="-3429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4pPr>
            <a:lvl5pPr marL="2171700" indent="-342900">
              <a:buClr>
                <a:schemeClr val="bg2"/>
              </a:buClr>
              <a:buFont typeface="Wingdings" panose="05000000000000000000" pitchFamily="2" charset="2"/>
              <a:buChar char="§"/>
              <a:defRPr>
                <a:solidFill>
                  <a:schemeClr val="tx2"/>
                </a:solidFill>
                <a:latin typeface="Arial" panose="020B0604020202020204" pitchFamily="34" charset="0"/>
                <a:cs typeface="Arial" panose="020B0604020202020204" pitchFamily="34"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Tree>
    <p:extLst>
      <p:ext uri="{BB962C8B-B14F-4D97-AF65-F5344CB8AC3E}">
        <p14:creationId xmlns:p14="http://schemas.microsoft.com/office/powerpoint/2010/main" val="21629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0" cap="all">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solidFill>
                  <a:schemeClr val="tx2"/>
                </a:solidFill>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edit Master text styles</a:t>
            </a:r>
          </a:p>
        </p:txBody>
      </p:sp>
    </p:spTree>
    <p:extLst>
      <p:ext uri="{BB962C8B-B14F-4D97-AF65-F5344CB8AC3E}">
        <p14:creationId xmlns:p14="http://schemas.microsoft.com/office/powerpoint/2010/main" val="3220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a:prstGeom prst="rect">
            <a:avLst/>
          </a:prstGeom>
        </p:spPr>
        <p:txBody>
          <a:bodyPr vert="horz"/>
          <a:lstStyle>
            <a:lvl1pPr marL="342900" indent="-342900">
              <a:buClr>
                <a:schemeClr val="bg2"/>
              </a:buClr>
              <a:buFont typeface="Wingdings" panose="05000000000000000000" pitchFamily="2" charset="2"/>
              <a:buChar char="§"/>
              <a:defRPr sz="2800">
                <a:solidFill>
                  <a:schemeClr val="tx2"/>
                </a:solidFill>
                <a:latin typeface="Arial" panose="020B0604020202020204" pitchFamily="34" charset="0"/>
                <a:cs typeface="Arial" panose="020B0604020202020204" pitchFamily="34" charset="0"/>
              </a:defRPr>
            </a:lvl1pPr>
            <a:lvl2pPr marL="742950" indent="-285750">
              <a:buClr>
                <a:schemeClr val="bg2"/>
              </a:buClr>
              <a:buFont typeface="Wingdings" panose="05000000000000000000" pitchFamily="2" charset="2"/>
              <a:buChar char="§"/>
              <a:defRPr sz="2400">
                <a:solidFill>
                  <a:schemeClr val="tx2"/>
                </a:solidFill>
                <a:latin typeface="Arial" panose="020B0604020202020204" pitchFamily="34" charset="0"/>
                <a:cs typeface="Arial" panose="020B0604020202020204" pitchFamily="34" charset="0"/>
              </a:defRPr>
            </a:lvl2pPr>
            <a:lvl3pPr marL="1143000" indent="-228600">
              <a:buClr>
                <a:schemeClr val="bg2"/>
              </a:buClr>
              <a:buFont typeface="Wingdings" panose="05000000000000000000" pitchFamily="2" charset="2"/>
              <a:buChar char="§"/>
              <a:defRPr sz="2000">
                <a:solidFill>
                  <a:schemeClr val="tx2"/>
                </a:solidFill>
                <a:latin typeface="Arial" panose="020B0604020202020204" pitchFamily="34" charset="0"/>
                <a:cs typeface="Arial" panose="020B0604020202020204" pitchFamily="34" charset="0"/>
              </a:defRPr>
            </a:lvl3pPr>
            <a:lvl4pPr marL="1600200" indent="-228600">
              <a:buClr>
                <a:schemeClr val="bg2"/>
              </a:buClr>
              <a:buFont typeface="Wingdings" panose="05000000000000000000" pitchFamily="2" charset="2"/>
              <a:buChar char="§"/>
              <a:defRPr sz="1800">
                <a:solidFill>
                  <a:schemeClr val="tx2"/>
                </a:solidFill>
                <a:latin typeface="Arial" panose="020B0604020202020204" pitchFamily="34" charset="0"/>
                <a:cs typeface="Arial" panose="020B0604020202020204" pitchFamily="34" charset="0"/>
              </a:defRPr>
            </a:lvl4pPr>
            <a:lvl5pPr marL="2057400" indent="-228600">
              <a:buClr>
                <a:schemeClr val="bg2"/>
              </a:buClr>
              <a:buFont typeface="Wingdings" panose="05000000000000000000" pitchFamily="2" charset="2"/>
              <a:buChar char="§"/>
              <a:defRPr sz="1800">
                <a:solidFill>
                  <a:schemeClr val="tx2"/>
                </a:solidFill>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marL="342900" indent="-3429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lang="en-US" sz="2800" dirty="0">
                <a:solidFill>
                  <a:schemeClr val="tx2"/>
                </a:solidFill>
                <a:latin typeface="Arial" panose="020B0604020202020204" pitchFamily="34" charset="0"/>
                <a:ea typeface="+mn-ea"/>
                <a:cs typeface="Arial" panose="020B0604020202020204" pitchFamily="34" charset="0"/>
              </a:defRPr>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Title 1"/>
          <p:cNvSpPr>
            <a:spLocks noGrp="1"/>
          </p:cNvSpPr>
          <p:nvPr>
            <p:ph type="title"/>
          </p:nvPr>
        </p:nvSpPr>
        <p:spPr>
          <a:xfrm>
            <a:off x="457200" y="836712"/>
            <a:ext cx="8229600" cy="580926"/>
          </a:xfrm>
          <a:prstGeom prst="rect">
            <a:avLst/>
          </a:prstGeom>
        </p:spPr>
        <p:txBody>
          <a:bodyPr vert="horz"/>
          <a:lstStyle>
            <a:lvl1pPr>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Tree>
    <p:extLst>
      <p:ext uri="{BB962C8B-B14F-4D97-AF65-F5344CB8AC3E}">
        <p14:creationId xmlns:p14="http://schemas.microsoft.com/office/powerpoint/2010/main" val="67326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a:prstGeom prst="rect">
            <a:avLst/>
          </a:prstGeom>
        </p:spPr>
        <p:txBody>
          <a:bodyPr vert="horz" anchor="t"/>
          <a:lstStyle>
            <a:lvl1pPr marL="0" indent="0">
              <a:buNone/>
              <a:defRPr sz="2400" b="0">
                <a:solidFill>
                  <a:schemeClr val="tx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marL="342900" indent="-34290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lang="en-US" sz="2400" dirty="0">
                <a:solidFill>
                  <a:schemeClr val="tx2"/>
                </a:solidFill>
                <a:latin typeface="Arial" panose="020B0604020202020204" pitchFamily="34" charset="0"/>
                <a:ea typeface="+mn-ea"/>
                <a:cs typeface="Arial" panose="020B0604020202020204" pitchFamily="34" charset="0"/>
              </a:defRPr>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t"/>
          <a:lstStyle>
            <a:lvl1pPr marL="0" indent="0">
              <a:buNone/>
              <a:defRPr sz="2400" b="0">
                <a:solidFill>
                  <a:schemeClr val="tx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marL="342900" indent="-34290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lang="en-GB" sz="2400" dirty="0" smtClean="0">
                <a:solidFill>
                  <a:schemeClr val="tx2"/>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lang="en-US" sz="2400" dirty="0">
                <a:solidFill>
                  <a:schemeClr val="tx2"/>
                </a:solidFill>
                <a:latin typeface="Arial" panose="020B0604020202020204" pitchFamily="34" charset="0"/>
                <a:ea typeface="+mn-ea"/>
                <a:cs typeface="Arial" panose="020B0604020202020204" pitchFamily="34" charset="0"/>
              </a:defRPr>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8" name="Title 1"/>
          <p:cNvSpPr>
            <a:spLocks noGrp="1"/>
          </p:cNvSpPr>
          <p:nvPr>
            <p:ph type="title"/>
          </p:nvPr>
        </p:nvSpPr>
        <p:spPr>
          <a:xfrm>
            <a:off x="457200" y="836712"/>
            <a:ext cx="8229600" cy="580926"/>
          </a:xfrm>
          <a:prstGeom prst="rect">
            <a:avLst/>
          </a:prstGeom>
        </p:spPr>
        <p:txBody>
          <a:bodyPr vert="horz"/>
          <a:lstStyle>
            <a:lvl1pPr>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Tree>
    <p:extLst>
      <p:ext uri="{BB962C8B-B14F-4D97-AF65-F5344CB8AC3E}">
        <p14:creationId xmlns:p14="http://schemas.microsoft.com/office/powerpoint/2010/main" val="2753548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p:nvPr>
        </p:nvSpPr>
        <p:spPr>
          <a:xfrm>
            <a:off x="457200" y="836712"/>
            <a:ext cx="8229600" cy="580926"/>
          </a:xfrm>
          <a:prstGeom prst="rect">
            <a:avLst/>
          </a:prstGeom>
        </p:spPr>
        <p:txBody>
          <a:bodyPr vert="horz"/>
          <a:lstStyle>
            <a:lvl1pPr>
              <a:defRPr>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Tree>
    <p:extLst>
      <p:ext uri="{BB962C8B-B14F-4D97-AF65-F5344CB8AC3E}">
        <p14:creationId xmlns:p14="http://schemas.microsoft.com/office/powerpoint/2010/main" val="695104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3008313" cy="598388"/>
          </a:xfrm>
          <a:prstGeom prst="rect">
            <a:avLst/>
          </a:prstGeom>
        </p:spPr>
        <p:txBody>
          <a:bodyPr vert="horz" anchor="t"/>
          <a:lstStyle>
            <a:lvl1pPr algn="l">
              <a:defRPr sz="2400" b="0">
                <a:solidFill>
                  <a:schemeClr val="bg2"/>
                </a:solidFill>
                <a:latin typeface="Arial" panose="020B0604020202020204" pitchFamily="34" charset="0"/>
                <a:cs typeface="Arial" panose="020B0604020202020204" pitchFamily="34" charset="0"/>
              </a:defRPr>
            </a:lvl1pPr>
          </a:lstStyle>
          <a:p>
            <a:r>
              <a:rPr lang="en-GB" dirty="0" smtClean="0"/>
              <a:t>Click to edit Master title style</a:t>
            </a:r>
            <a:endParaRPr lang="en-US" dirty="0"/>
          </a:p>
        </p:txBody>
      </p:sp>
      <p:sp>
        <p:nvSpPr>
          <p:cNvPr id="3" name="Content Placeholder 2"/>
          <p:cNvSpPr>
            <a:spLocks noGrp="1"/>
          </p:cNvSpPr>
          <p:nvPr>
            <p:ph idx="1"/>
          </p:nvPr>
        </p:nvSpPr>
        <p:spPr>
          <a:xfrm>
            <a:off x="3575050" y="836712"/>
            <a:ext cx="5111750" cy="5289451"/>
          </a:xfrm>
          <a:prstGeom prst="rect">
            <a:avLst/>
          </a:prstGeom>
        </p:spPr>
        <p:txBody>
          <a:bodyPr vert="horz"/>
          <a:lstStyle>
            <a:lvl1pPr marL="342900" indent="-3429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lang="en-GB" sz="2800" dirty="0" smtClean="0">
                <a:solidFill>
                  <a:schemeClr val="tx2"/>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lang="en-US" sz="2800" dirty="0">
                <a:solidFill>
                  <a:schemeClr val="tx2"/>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2000">
                <a:solidFill>
                  <a:schemeClr val="tx2"/>
                </a:solidFill>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dirty="0" smtClean="0"/>
              <a:t>Click to edit Master text styles</a:t>
            </a:r>
          </a:p>
        </p:txBody>
      </p:sp>
    </p:spTree>
    <p:extLst>
      <p:ext uri="{BB962C8B-B14F-4D97-AF65-F5344CB8AC3E}">
        <p14:creationId xmlns:p14="http://schemas.microsoft.com/office/powerpoint/2010/main" val="15393555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1" r:id="rId1"/>
    <p:sldLayoutId id="2147483726" r:id="rId2"/>
    <p:sldLayoutId id="2147483732" r:id="rId3"/>
    <p:sldLayoutId id="2147483721" r:id="rId4"/>
    <p:sldLayoutId id="2147483722" r:id="rId5"/>
    <p:sldLayoutId id="2147483723" r:id="rId6"/>
    <p:sldLayoutId id="2147483724" r:id="rId7"/>
    <p:sldLayoutId id="2147483725" r:id="rId8"/>
    <p:sldLayoutId id="2147483727" r:id="rId9"/>
    <p:sldLayoutId id="2147483728" r:id="rId10"/>
    <p:sldLayoutId id="2147483729" r:id="rId11"/>
    <p:sldLayoutId id="214748373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ea typeface="ヒラギノ角ゴ Pro W3" charset="0"/>
        </a:defRPr>
      </a:lvl2pPr>
      <a:lvl3pPr algn="ctr" rtl="0" eaLnBrk="0" fontAlgn="base" hangingPunct="0">
        <a:spcBef>
          <a:spcPct val="0"/>
        </a:spcBef>
        <a:spcAft>
          <a:spcPct val="0"/>
        </a:spcAft>
        <a:defRPr sz="4400">
          <a:solidFill>
            <a:schemeClr val="tx2"/>
          </a:solidFill>
          <a:latin typeface="Times" charset="0"/>
          <a:ea typeface="ヒラギノ角ゴ Pro W3" charset="0"/>
        </a:defRPr>
      </a:lvl3pPr>
      <a:lvl4pPr algn="ctr" rtl="0" eaLnBrk="0" fontAlgn="base" hangingPunct="0">
        <a:spcBef>
          <a:spcPct val="0"/>
        </a:spcBef>
        <a:spcAft>
          <a:spcPct val="0"/>
        </a:spcAft>
        <a:defRPr sz="4400">
          <a:solidFill>
            <a:schemeClr val="tx2"/>
          </a:solidFill>
          <a:latin typeface="Times" charset="0"/>
          <a:ea typeface="ヒラギノ角ゴ Pro W3" charset="0"/>
        </a:defRPr>
      </a:lvl4pPr>
      <a:lvl5pPr algn="ctr" rtl="0" eaLnBrk="0" fontAlgn="base" hangingPunct="0">
        <a:spcBef>
          <a:spcPct val="0"/>
        </a:spcBef>
        <a:spcAft>
          <a:spcPct val="0"/>
        </a:spcAft>
        <a:defRPr sz="4400">
          <a:solidFill>
            <a:schemeClr val="tx2"/>
          </a:solidFill>
          <a:latin typeface="Times" charset="0"/>
          <a:ea typeface="ヒラギノ角ゴ Pro W3" charset="0"/>
        </a:defRPr>
      </a:lvl5pPr>
      <a:lvl6pPr marL="457200" algn="ctr" rtl="0" fontAlgn="base">
        <a:spcBef>
          <a:spcPct val="0"/>
        </a:spcBef>
        <a:spcAft>
          <a:spcPct val="0"/>
        </a:spcAft>
        <a:defRPr sz="4400">
          <a:solidFill>
            <a:schemeClr val="tx2"/>
          </a:solidFill>
          <a:latin typeface="Times" charset="0"/>
          <a:ea typeface="ヒラギノ角ゴ Pro W3" charset="0"/>
        </a:defRPr>
      </a:lvl6pPr>
      <a:lvl7pPr marL="914400" algn="ctr" rtl="0" fontAlgn="base">
        <a:spcBef>
          <a:spcPct val="0"/>
        </a:spcBef>
        <a:spcAft>
          <a:spcPct val="0"/>
        </a:spcAft>
        <a:defRPr sz="4400">
          <a:solidFill>
            <a:schemeClr val="tx2"/>
          </a:solidFill>
          <a:latin typeface="Times" charset="0"/>
          <a:ea typeface="ヒラギノ角ゴ Pro W3" charset="0"/>
        </a:defRPr>
      </a:lvl7pPr>
      <a:lvl8pPr marL="1371600" algn="ctr" rtl="0" fontAlgn="base">
        <a:spcBef>
          <a:spcPct val="0"/>
        </a:spcBef>
        <a:spcAft>
          <a:spcPct val="0"/>
        </a:spcAft>
        <a:defRPr sz="4400">
          <a:solidFill>
            <a:schemeClr val="tx2"/>
          </a:solidFill>
          <a:latin typeface="Times" charset="0"/>
          <a:ea typeface="ヒラギノ角ゴ Pro W3" charset="0"/>
        </a:defRPr>
      </a:lvl8pPr>
      <a:lvl9pPr marL="1828800" algn="ctr" rtl="0" fontAlgn="base">
        <a:spcBef>
          <a:spcPct val="0"/>
        </a:spcBef>
        <a:spcAft>
          <a:spcPct val="0"/>
        </a:spcAft>
        <a:defRPr sz="4400">
          <a:solidFill>
            <a:schemeClr val="tx2"/>
          </a:solidFill>
          <a:latin typeface="Times" charset="0"/>
          <a:ea typeface="ヒラギノ角ゴ Pro W3" charset="0"/>
        </a:defRPr>
      </a:lvl9pPr>
    </p:titleStyle>
    <p:bodyStyle>
      <a:lvl1pPr marL="342900" indent="-342900" algn="l" rtl="0" eaLnBrk="0" fontAlgn="base" hangingPunct="0">
        <a:spcBef>
          <a:spcPct val="20000"/>
        </a:spcBef>
        <a:spcAft>
          <a:spcPct val="0"/>
        </a:spcAft>
        <a:buChar char="•"/>
        <a:defRPr sz="2800">
          <a:solidFill>
            <a:srgbClr val="002350"/>
          </a:solidFill>
          <a:latin typeface="+mn-lt"/>
          <a:ea typeface="+mn-ea"/>
          <a:cs typeface="+mn-cs"/>
        </a:defRPr>
      </a:lvl1pPr>
      <a:lvl2pPr marL="742950" indent="-285750" algn="l" rtl="0" eaLnBrk="0" fontAlgn="base" hangingPunct="0">
        <a:spcBef>
          <a:spcPct val="20000"/>
        </a:spcBef>
        <a:spcAft>
          <a:spcPct val="0"/>
        </a:spcAft>
        <a:buChar char="–"/>
        <a:defRPr sz="2800">
          <a:solidFill>
            <a:srgbClr val="002350"/>
          </a:solidFill>
          <a:latin typeface="+mn-lt"/>
          <a:ea typeface="+mn-ea"/>
        </a:defRPr>
      </a:lvl2pPr>
      <a:lvl3pPr marL="1143000" indent="-228600" algn="l" rtl="0" eaLnBrk="0" fontAlgn="base" hangingPunct="0">
        <a:spcBef>
          <a:spcPct val="20000"/>
        </a:spcBef>
        <a:spcAft>
          <a:spcPct val="0"/>
        </a:spcAft>
        <a:buChar char="•"/>
        <a:defRPr sz="2400">
          <a:solidFill>
            <a:srgbClr val="002350"/>
          </a:solidFill>
          <a:latin typeface="+mn-lt"/>
          <a:ea typeface="+mn-ea"/>
        </a:defRPr>
      </a:lvl3pPr>
      <a:lvl4pPr marL="1600200" indent="-228600" algn="l" rtl="0" eaLnBrk="0" fontAlgn="base" hangingPunct="0">
        <a:spcBef>
          <a:spcPct val="20000"/>
        </a:spcBef>
        <a:spcAft>
          <a:spcPct val="0"/>
        </a:spcAft>
        <a:buChar char="–"/>
        <a:defRPr sz="2000">
          <a:solidFill>
            <a:srgbClr val="002350"/>
          </a:solidFill>
          <a:latin typeface="+mn-lt"/>
          <a:ea typeface="+mn-ea"/>
        </a:defRPr>
      </a:lvl4pPr>
      <a:lvl5pPr marL="2057400" indent="-228600" algn="l" rtl="0" eaLnBrk="0" fontAlgn="base" hangingPunct="0">
        <a:spcBef>
          <a:spcPct val="20000"/>
        </a:spcBef>
        <a:spcAft>
          <a:spcPct val="0"/>
        </a:spcAft>
        <a:buChar char="»"/>
        <a:defRPr sz="2000">
          <a:solidFill>
            <a:srgbClr val="002350"/>
          </a:solidFill>
          <a:latin typeface="+mn-lt"/>
          <a:ea typeface="+mn-ea"/>
        </a:defRPr>
      </a:lvl5pPr>
      <a:lvl6pPr marL="2514600" indent="-228600" algn="l" rtl="0" fontAlgn="base">
        <a:spcBef>
          <a:spcPct val="20000"/>
        </a:spcBef>
        <a:spcAft>
          <a:spcPct val="0"/>
        </a:spcAft>
        <a:buChar char="»"/>
        <a:defRPr sz="2000">
          <a:solidFill>
            <a:srgbClr val="002350"/>
          </a:solidFill>
          <a:latin typeface="+mn-lt"/>
          <a:ea typeface="+mn-ea"/>
        </a:defRPr>
      </a:lvl6pPr>
      <a:lvl7pPr marL="2971800" indent="-228600" algn="l" rtl="0" fontAlgn="base">
        <a:spcBef>
          <a:spcPct val="20000"/>
        </a:spcBef>
        <a:spcAft>
          <a:spcPct val="0"/>
        </a:spcAft>
        <a:buChar char="»"/>
        <a:defRPr sz="2000">
          <a:solidFill>
            <a:srgbClr val="002350"/>
          </a:solidFill>
          <a:latin typeface="+mn-lt"/>
          <a:ea typeface="+mn-ea"/>
        </a:defRPr>
      </a:lvl7pPr>
      <a:lvl8pPr marL="3429000" indent="-228600" algn="l" rtl="0" fontAlgn="base">
        <a:spcBef>
          <a:spcPct val="20000"/>
        </a:spcBef>
        <a:spcAft>
          <a:spcPct val="0"/>
        </a:spcAft>
        <a:buChar char="»"/>
        <a:defRPr sz="2000">
          <a:solidFill>
            <a:srgbClr val="002350"/>
          </a:solidFill>
          <a:latin typeface="+mn-lt"/>
          <a:ea typeface="+mn-ea"/>
        </a:defRPr>
      </a:lvl8pPr>
      <a:lvl9pPr marL="3886200" indent="-228600" algn="l" rtl="0" fontAlgn="base">
        <a:spcBef>
          <a:spcPct val="20000"/>
        </a:spcBef>
        <a:spcAft>
          <a:spcPct val="0"/>
        </a:spcAft>
        <a:buChar char="»"/>
        <a:defRPr sz="2000">
          <a:solidFill>
            <a:srgbClr val="002350"/>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a:t>A</a:t>
            </a:r>
            <a:r>
              <a:rPr lang="en-GB" dirty="0" smtClean="0"/>
              <a:t>t GCSE</a:t>
            </a:r>
            <a:endParaRPr lang="en-GB" dirty="0"/>
          </a:p>
        </p:txBody>
      </p:sp>
      <p:pic>
        <p:nvPicPr>
          <p:cNvPr id="3" name="Picture 2"/>
          <p:cNvPicPr>
            <a:picLocks noChangeAspect="1"/>
          </p:cNvPicPr>
          <p:nvPr/>
        </p:nvPicPr>
        <p:blipFill>
          <a:blip r:embed="rId3"/>
          <a:stretch>
            <a:fillRect/>
          </a:stretch>
        </p:blipFill>
        <p:spPr>
          <a:xfrm>
            <a:off x="539552" y="1844824"/>
            <a:ext cx="7646544" cy="4032448"/>
          </a:xfrm>
          <a:prstGeom prst="rect">
            <a:avLst/>
          </a:prstGeom>
        </p:spPr>
      </p:pic>
    </p:spTree>
    <p:extLst>
      <p:ext uri="{BB962C8B-B14F-4D97-AF65-F5344CB8AC3E}">
        <p14:creationId xmlns:p14="http://schemas.microsoft.com/office/powerpoint/2010/main" val="247367166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If you are interested …</a:t>
            </a:r>
            <a:endParaRPr lang="en-GB" dirty="0"/>
          </a:p>
        </p:txBody>
      </p:sp>
      <p:sp>
        <p:nvSpPr>
          <p:cNvPr id="3" name="Content Placeholder 2"/>
          <p:cNvSpPr>
            <a:spLocks noGrp="1"/>
          </p:cNvSpPr>
          <p:nvPr>
            <p:ph idx="1"/>
          </p:nvPr>
        </p:nvSpPr>
        <p:spPr/>
        <p:txBody>
          <a:bodyPr/>
          <a:lstStyle/>
          <a:p>
            <a:pPr marL="0" indent="0">
              <a:buNone/>
            </a:pPr>
            <a:r>
              <a:rPr lang="en-GB" dirty="0" smtClean="0"/>
              <a:t>… we are looking for schools interested in </a:t>
            </a:r>
            <a:r>
              <a:rPr lang="en-GB" smtClean="0"/>
              <a:t>trialling </a:t>
            </a:r>
            <a:r>
              <a:rPr lang="en-GB" smtClean="0"/>
              <a:t>materials</a:t>
            </a:r>
            <a:r>
              <a:rPr lang="en-GB" dirty="0" smtClean="0"/>
              <a:t>.</a:t>
            </a:r>
          </a:p>
          <a:p>
            <a:pPr marL="0" indent="0">
              <a:buNone/>
            </a:pPr>
            <a:endParaRPr lang="en-GB" dirty="0"/>
          </a:p>
          <a:p>
            <a:pPr marL="0" indent="0">
              <a:buNone/>
            </a:pPr>
            <a:r>
              <a:rPr lang="en-GB" dirty="0" smtClean="0"/>
              <a:t>Please get in touch:</a:t>
            </a:r>
          </a:p>
          <a:p>
            <a:pPr marL="0" indent="0">
              <a:buNone/>
            </a:pPr>
            <a:r>
              <a:rPr lang="en-GB" dirty="0" smtClean="0"/>
              <a:t>alison.hopper@mei.org.uk</a:t>
            </a:r>
          </a:p>
          <a:p>
            <a:pPr marL="0" indent="0">
              <a:buNone/>
            </a:pPr>
            <a:r>
              <a:rPr lang="en-GB" dirty="0" smtClean="0"/>
              <a:t>@AlisonHopper68</a:t>
            </a:r>
            <a:endParaRPr lang="en-GB" dirty="0"/>
          </a:p>
        </p:txBody>
      </p:sp>
    </p:spTree>
    <p:extLst>
      <p:ext uri="{BB962C8B-B14F-4D97-AF65-F5344CB8AC3E}">
        <p14:creationId xmlns:p14="http://schemas.microsoft.com/office/powerpoint/2010/main" val="116264344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124" y="836712"/>
            <a:ext cx="8229600" cy="919785"/>
          </a:xfrm>
        </p:spPr>
        <p:txBody>
          <a:bodyPr/>
          <a:lstStyle/>
          <a:p>
            <a:pPr algn="l"/>
            <a:r>
              <a:rPr lang="en-GB" sz="2800" dirty="0" smtClean="0"/>
              <a:t>The importance of reasoning:</a:t>
            </a:r>
            <a:br>
              <a:rPr lang="en-GB" sz="2800" dirty="0" smtClean="0"/>
            </a:br>
            <a:r>
              <a:rPr lang="en-GB" sz="2800" dirty="0" smtClean="0"/>
              <a:t>Think before you calculate – apply what you know.</a:t>
            </a:r>
            <a:endParaRPr lang="en-GB" sz="2800" dirty="0"/>
          </a:p>
        </p:txBody>
      </p:sp>
      <p:pic>
        <p:nvPicPr>
          <p:cNvPr id="3" name="Picture 2"/>
          <p:cNvPicPr>
            <a:picLocks noChangeAspect="1"/>
          </p:cNvPicPr>
          <p:nvPr/>
        </p:nvPicPr>
        <p:blipFill>
          <a:blip r:embed="rId3"/>
          <a:stretch>
            <a:fillRect/>
          </a:stretch>
        </p:blipFill>
        <p:spPr>
          <a:xfrm>
            <a:off x="174866" y="1942532"/>
            <a:ext cx="4536504" cy="4006748"/>
          </a:xfrm>
          <a:prstGeom prst="rect">
            <a:avLst/>
          </a:prstGeom>
        </p:spPr>
      </p:pic>
      <p:pic>
        <p:nvPicPr>
          <p:cNvPr id="4" name="Picture 3"/>
          <p:cNvPicPr>
            <a:picLocks noChangeAspect="1"/>
          </p:cNvPicPr>
          <p:nvPr/>
        </p:nvPicPr>
        <p:blipFill>
          <a:blip r:embed="rId4"/>
          <a:stretch>
            <a:fillRect/>
          </a:stretch>
        </p:blipFill>
        <p:spPr>
          <a:xfrm>
            <a:off x="4618021" y="2830278"/>
            <a:ext cx="4490483" cy="1930834"/>
          </a:xfrm>
          <a:prstGeom prst="rect">
            <a:avLst/>
          </a:prstGeom>
        </p:spPr>
      </p:pic>
      <p:pic>
        <p:nvPicPr>
          <p:cNvPr id="5" name="Picture 4"/>
          <p:cNvPicPr>
            <a:picLocks noChangeAspect="1"/>
          </p:cNvPicPr>
          <p:nvPr/>
        </p:nvPicPr>
        <p:blipFill>
          <a:blip r:embed="rId5"/>
          <a:stretch>
            <a:fillRect/>
          </a:stretch>
        </p:blipFill>
        <p:spPr>
          <a:xfrm>
            <a:off x="4572000" y="4795013"/>
            <a:ext cx="4536504" cy="1946355"/>
          </a:xfrm>
          <a:prstGeom prst="rect">
            <a:avLst/>
          </a:prstGeom>
        </p:spPr>
      </p:pic>
    </p:spTree>
    <p:extLst>
      <p:ext uri="{BB962C8B-B14F-4D97-AF65-F5344CB8AC3E}">
        <p14:creationId xmlns:p14="http://schemas.microsoft.com/office/powerpoint/2010/main" val="1243555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81037" y="1509712"/>
            <a:ext cx="7781925" cy="3838575"/>
          </a:xfrm>
          <a:prstGeom prst="rect">
            <a:avLst/>
          </a:prstGeom>
        </p:spPr>
      </p:pic>
    </p:spTree>
    <p:extLst>
      <p:ext uri="{BB962C8B-B14F-4D97-AF65-F5344CB8AC3E}">
        <p14:creationId xmlns:p14="http://schemas.microsoft.com/office/powerpoint/2010/main" val="34207411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315" y="770000"/>
            <a:ext cx="8229600" cy="580926"/>
          </a:xfrm>
        </p:spPr>
        <p:txBody>
          <a:bodyPr/>
          <a:lstStyle/>
          <a:p>
            <a:pPr algn="l"/>
            <a:r>
              <a:rPr lang="en-GB" sz="2400" dirty="0" smtClean="0"/>
              <a:t>Place Value – Numbers Between</a:t>
            </a:r>
            <a:endParaRPr lang="en-GB" sz="2400" dirty="0"/>
          </a:p>
        </p:txBody>
      </p:sp>
      <p:sp>
        <p:nvSpPr>
          <p:cNvPr id="3" name="Content Placeholder 2"/>
          <p:cNvSpPr>
            <a:spLocks noGrp="1"/>
          </p:cNvSpPr>
          <p:nvPr>
            <p:ph idx="1"/>
          </p:nvPr>
        </p:nvSpPr>
        <p:spPr>
          <a:xfrm>
            <a:off x="291315" y="1196752"/>
            <a:ext cx="3394720" cy="3268960"/>
          </a:xfrm>
        </p:spPr>
        <p:txBody>
          <a:bodyPr/>
          <a:lstStyle/>
          <a:p>
            <a:pPr marL="0" indent="0">
              <a:buNone/>
            </a:pPr>
            <a:r>
              <a:rPr lang="en-GB" sz="2400" dirty="0" smtClean="0"/>
              <a:t>Aim</a:t>
            </a:r>
          </a:p>
          <a:p>
            <a:pPr marL="0" indent="0">
              <a:buNone/>
            </a:pPr>
            <a:r>
              <a:rPr lang="en-GB" sz="1200" dirty="0"/>
              <a:t>The aim of this activity is to find numbers which are between a pair of given numbers.  As the activity continues, the numbers get closer together and decimals are needed.</a:t>
            </a:r>
          </a:p>
          <a:p>
            <a:pPr marL="0" indent="0">
              <a:buNone/>
            </a:pPr>
            <a:r>
              <a:rPr lang="en-GB" sz="1200" dirty="0"/>
              <a:t>Take two neighbouring numbers from the middle of the list to become the top and bottom numbers of the next list.  Continue across the lists and add more if you want to!</a:t>
            </a:r>
          </a:p>
          <a:p>
            <a:pPr marL="0" indent="0">
              <a:buNone/>
            </a:pPr>
            <a:endParaRPr lang="en-GB" dirty="0"/>
          </a:p>
        </p:txBody>
      </p:sp>
      <p:pic>
        <p:nvPicPr>
          <p:cNvPr id="4" name="Picture 3"/>
          <p:cNvPicPr/>
          <p:nvPr/>
        </p:nvPicPr>
        <p:blipFill rotWithShape="1">
          <a:blip r:embed="rId3" cstate="print">
            <a:extLst>
              <a:ext uri="{28A0092B-C50C-407E-A947-70E740481C1C}">
                <a14:useLocalDpi xmlns:a14="http://schemas.microsoft.com/office/drawing/2010/main" val="0"/>
              </a:ext>
            </a:extLst>
          </a:blip>
          <a:srcRect l="10470" t="34898" r="6437" b="14832"/>
          <a:stretch/>
        </p:blipFill>
        <p:spPr bwMode="auto">
          <a:xfrm>
            <a:off x="4437288" y="4365104"/>
            <a:ext cx="3953355" cy="1810857"/>
          </a:xfrm>
          <a:prstGeom prst="rect">
            <a:avLst/>
          </a:prstGeom>
          <a:ln>
            <a:noFill/>
          </a:ln>
          <a:extLst>
            <a:ext uri="{53640926-AAD7-44d8-BBD7-CCE9431645EC}">
              <a14:shadowObscured xmlns:a14="http://schemas.microsoft.com/office/drawing/2010/main"/>
            </a:ext>
          </a:extLst>
        </p:spPr>
      </p:pic>
      <p:sp>
        <p:nvSpPr>
          <p:cNvPr id="5" name="Content Placeholder 2"/>
          <p:cNvSpPr txBox="1">
            <a:spLocks/>
          </p:cNvSpPr>
          <p:nvPr/>
        </p:nvSpPr>
        <p:spPr>
          <a:xfrm>
            <a:off x="270951" y="3513698"/>
            <a:ext cx="3435448" cy="2200444"/>
          </a:xfrm>
          <a:prstGeom prst="rect">
            <a:avLst/>
          </a:prstGeom>
        </p:spPr>
        <p:txBody>
          <a:bodyPr vert="horz"/>
          <a:lstStyle>
            <a:lvl1pPr marL="4572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1pPr>
            <a:lvl2pPr marL="9144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2pPr>
            <a:lvl3pPr marL="1257300" indent="-342900" algn="l" rtl="0" eaLnBrk="0" fontAlgn="base" hangingPunct="0">
              <a:spcBef>
                <a:spcPct val="20000"/>
              </a:spcBef>
              <a:spcAft>
                <a:spcPct val="0"/>
              </a:spcAft>
              <a:buClr>
                <a:schemeClr val="bg2"/>
              </a:buClr>
              <a:buFont typeface="Wingdings" panose="05000000000000000000" pitchFamily="2" charset="2"/>
              <a:buChar char="§"/>
              <a:defRPr sz="2400">
                <a:solidFill>
                  <a:schemeClr val="tx2"/>
                </a:solidFill>
                <a:latin typeface="Arial" panose="020B0604020202020204" pitchFamily="34" charset="0"/>
                <a:ea typeface="+mn-ea"/>
                <a:cs typeface="Arial" panose="020B0604020202020204" pitchFamily="34" charset="0"/>
              </a:defRPr>
            </a:lvl3pPr>
            <a:lvl4pPr marL="17145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4pPr>
            <a:lvl5pPr marL="21717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5pPr>
            <a:lvl6pPr marL="2514600" indent="-228600" algn="l" rtl="0" fontAlgn="base">
              <a:spcBef>
                <a:spcPct val="20000"/>
              </a:spcBef>
              <a:spcAft>
                <a:spcPct val="0"/>
              </a:spcAft>
              <a:buChar char="»"/>
              <a:defRPr sz="2000">
                <a:solidFill>
                  <a:srgbClr val="002350"/>
                </a:solidFill>
                <a:latin typeface="+mn-lt"/>
                <a:ea typeface="+mn-ea"/>
              </a:defRPr>
            </a:lvl6pPr>
            <a:lvl7pPr marL="2971800" indent="-228600" algn="l" rtl="0" fontAlgn="base">
              <a:spcBef>
                <a:spcPct val="20000"/>
              </a:spcBef>
              <a:spcAft>
                <a:spcPct val="0"/>
              </a:spcAft>
              <a:buChar char="»"/>
              <a:defRPr sz="2000">
                <a:solidFill>
                  <a:srgbClr val="002350"/>
                </a:solidFill>
                <a:latin typeface="+mn-lt"/>
                <a:ea typeface="+mn-ea"/>
              </a:defRPr>
            </a:lvl7pPr>
            <a:lvl8pPr marL="3429000" indent="-228600" algn="l" rtl="0" fontAlgn="base">
              <a:spcBef>
                <a:spcPct val="20000"/>
              </a:spcBef>
              <a:spcAft>
                <a:spcPct val="0"/>
              </a:spcAft>
              <a:buChar char="»"/>
              <a:defRPr sz="2000">
                <a:solidFill>
                  <a:srgbClr val="002350"/>
                </a:solidFill>
                <a:latin typeface="+mn-lt"/>
                <a:ea typeface="+mn-ea"/>
              </a:defRPr>
            </a:lvl8pPr>
            <a:lvl9pPr marL="3886200" indent="-228600" algn="l" rtl="0" fontAlgn="base">
              <a:spcBef>
                <a:spcPct val="20000"/>
              </a:spcBef>
              <a:spcAft>
                <a:spcPct val="0"/>
              </a:spcAft>
              <a:buChar char="»"/>
              <a:defRPr sz="2000">
                <a:solidFill>
                  <a:srgbClr val="002350"/>
                </a:solidFill>
                <a:latin typeface="+mn-lt"/>
                <a:ea typeface="+mn-ea"/>
              </a:defRPr>
            </a:lvl9pPr>
          </a:lstStyle>
          <a:p>
            <a:pPr marL="0" indent="0">
              <a:buFont typeface="Wingdings" panose="05000000000000000000" pitchFamily="2" charset="2"/>
              <a:buNone/>
            </a:pPr>
            <a:r>
              <a:rPr lang="en-GB" sz="2400" kern="0" dirty="0" smtClean="0"/>
              <a:t>Questions to Ask</a:t>
            </a:r>
          </a:p>
          <a:p>
            <a:pPr marL="0" indent="0">
              <a:buNone/>
            </a:pPr>
            <a:r>
              <a:rPr lang="en-GB" sz="1200" dirty="0"/>
              <a:t>Is there a big gap between these numbers?</a:t>
            </a:r>
          </a:p>
          <a:p>
            <a:pPr marL="0" indent="0">
              <a:buNone/>
            </a:pPr>
            <a:r>
              <a:rPr lang="en-GB" sz="1200" dirty="0"/>
              <a:t>Which pair of numbers would you choose to have the biggest gap?</a:t>
            </a:r>
          </a:p>
          <a:p>
            <a:pPr marL="0" indent="0">
              <a:buNone/>
            </a:pPr>
            <a:r>
              <a:rPr lang="en-GB" sz="1200" dirty="0"/>
              <a:t>Are there enough whole numbers to fill the boxes in between?</a:t>
            </a:r>
          </a:p>
          <a:p>
            <a:pPr marL="0" indent="0">
              <a:buNone/>
            </a:pPr>
            <a:r>
              <a:rPr lang="en-GB" sz="1200" dirty="0"/>
              <a:t>What will we have to do if there aren’t?</a:t>
            </a:r>
          </a:p>
          <a:p>
            <a:pPr marL="0" indent="0">
              <a:buNone/>
            </a:pPr>
            <a:r>
              <a:rPr lang="en-GB" sz="1200" dirty="0"/>
              <a:t>What would be the most difficult numbers to have in the top and bottom boxes?  Why would those be difficult?</a:t>
            </a:r>
          </a:p>
          <a:p>
            <a:pPr marL="0" indent="0">
              <a:buNone/>
            </a:pPr>
            <a:r>
              <a:rPr lang="en-GB" sz="1200" dirty="0"/>
              <a:t>What number is half way between these numbers?  How could we work it out</a:t>
            </a:r>
            <a:r>
              <a:rPr lang="en-GB" sz="1200" dirty="0" smtClean="0"/>
              <a:t>?</a:t>
            </a:r>
            <a:endParaRPr lang="en-GB" sz="1200" dirty="0"/>
          </a:p>
        </p:txBody>
      </p:sp>
      <p:sp>
        <p:nvSpPr>
          <p:cNvPr id="6" name="Content Placeholder 2"/>
          <p:cNvSpPr txBox="1">
            <a:spLocks/>
          </p:cNvSpPr>
          <p:nvPr/>
        </p:nvSpPr>
        <p:spPr>
          <a:xfrm>
            <a:off x="4067944" y="1200944"/>
            <a:ext cx="4692045" cy="3164160"/>
          </a:xfrm>
          <a:prstGeom prst="rect">
            <a:avLst/>
          </a:prstGeom>
        </p:spPr>
        <p:txBody>
          <a:bodyPr vert="horz"/>
          <a:lstStyle>
            <a:lvl1pPr marL="4572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1pPr>
            <a:lvl2pPr marL="9144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2pPr>
            <a:lvl3pPr marL="1257300" indent="-342900" algn="l" rtl="0" eaLnBrk="0" fontAlgn="base" hangingPunct="0">
              <a:spcBef>
                <a:spcPct val="20000"/>
              </a:spcBef>
              <a:spcAft>
                <a:spcPct val="0"/>
              </a:spcAft>
              <a:buClr>
                <a:schemeClr val="bg2"/>
              </a:buClr>
              <a:buFont typeface="Wingdings" panose="05000000000000000000" pitchFamily="2" charset="2"/>
              <a:buChar char="§"/>
              <a:defRPr sz="2400">
                <a:solidFill>
                  <a:schemeClr val="tx2"/>
                </a:solidFill>
                <a:latin typeface="Arial" panose="020B0604020202020204" pitchFamily="34" charset="0"/>
                <a:ea typeface="+mn-ea"/>
                <a:cs typeface="Arial" panose="020B0604020202020204" pitchFamily="34" charset="0"/>
              </a:defRPr>
            </a:lvl3pPr>
            <a:lvl4pPr marL="17145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4pPr>
            <a:lvl5pPr marL="21717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5pPr>
            <a:lvl6pPr marL="2514600" indent="-228600" algn="l" rtl="0" fontAlgn="base">
              <a:spcBef>
                <a:spcPct val="20000"/>
              </a:spcBef>
              <a:spcAft>
                <a:spcPct val="0"/>
              </a:spcAft>
              <a:buChar char="»"/>
              <a:defRPr sz="2000">
                <a:solidFill>
                  <a:srgbClr val="002350"/>
                </a:solidFill>
                <a:latin typeface="+mn-lt"/>
                <a:ea typeface="+mn-ea"/>
              </a:defRPr>
            </a:lvl6pPr>
            <a:lvl7pPr marL="2971800" indent="-228600" algn="l" rtl="0" fontAlgn="base">
              <a:spcBef>
                <a:spcPct val="20000"/>
              </a:spcBef>
              <a:spcAft>
                <a:spcPct val="0"/>
              </a:spcAft>
              <a:buChar char="»"/>
              <a:defRPr sz="2000">
                <a:solidFill>
                  <a:srgbClr val="002350"/>
                </a:solidFill>
                <a:latin typeface="+mn-lt"/>
                <a:ea typeface="+mn-ea"/>
              </a:defRPr>
            </a:lvl7pPr>
            <a:lvl8pPr marL="3429000" indent="-228600" algn="l" rtl="0" fontAlgn="base">
              <a:spcBef>
                <a:spcPct val="20000"/>
              </a:spcBef>
              <a:spcAft>
                <a:spcPct val="0"/>
              </a:spcAft>
              <a:buChar char="»"/>
              <a:defRPr sz="2000">
                <a:solidFill>
                  <a:srgbClr val="002350"/>
                </a:solidFill>
                <a:latin typeface="+mn-lt"/>
                <a:ea typeface="+mn-ea"/>
              </a:defRPr>
            </a:lvl8pPr>
            <a:lvl9pPr marL="3886200" indent="-228600" algn="l" rtl="0" fontAlgn="base">
              <a:spcBef>
                <a:spcPct val="20000"/>
              </a:spcBef>
              <a:spcAft>
                <a:spcPct val="0"/>
              </a:spcAft>
              <a:buChar char="»"/>
              <a:defRPr sz="2000">
                <a:solidFill>
                  <a:srgbClr val="002350"/>
                </a:solidFill>
                <a:latin typeface="+mn-lt"/>
                <a:ea typeface="+mn-ea"/>
              </a:defRPr>
            </a:lvl9pPr>
          </a:lstStyle>
          <a:p>
            <a:pPr marL="0" indent="0">
              <a:buFont typeface="Wingdings" panose="05000000000000000000" pitchFamily="2" charset="2"/>
              <a:buNone/>
            </a:pPr>
            <a:r>
              <a:rPr lang="en-GB" sz="2400" kern="0" dirty="0" smtClean="0"/>
              <a:t>Possible Difficulties</a:t>
            </a:r>
          </a:p>
          <a:p>
            <a:pPr marL="0" indent="0">
              <a:buNone/>
            </a:pPr>
            <a:r>
              <a:rPr lang="en-GB" sz="1200" dirty="0"/>
              <a:t>You might have to remind the student that there are numbers between whole numbers. You could use the place value slider from another of the activities to demonstrate this. You could also draw a number line and ask the student what numbers are between e.g. 171 and 172 on a number line.</a:t>
            </a:r>
          </a:p>
          <a:p>
            <a:pPr marL="0" indent="0">
              <a:buNone/>
            </a:pPr>
            <a:r>
              <a:rPr lang="en-GB" sz="1200" dirty="0"/>
              <a:t>Remember that the numbers are going from biggest to smallest down the list!</a:t>
            </a:r>
          </a:p>
          <a:p>
            <a:pPr marL="0" indent="0">
              <a:buNone/>
            </a:pPr>
            <a:r>
              <a:rPr lang="en-GB" sz="1200" dirty="0"/>
              <a:t>Your student may use whole numbers only until they run out. You might what to encourage them to use a different strategy next time.</a:t>
            </a:r>
          </a:p>
          <a:p>
            <a:pPr marL="0" indent="0">
              <a:buNone/>
            </a:pPr>
            <a:r>
              <a:rPr lang="en-GB" sz="1200" b="1" dirty="0"/>
              <a:t>Your student may not be confident with decimals. </a:t>
            </a:r>
            <a:r>
              <a:rPr lang="en-GB" sz="1200" dirty="0"/>
              <a:t>You could turn this into a game where you take it in turns to write numbers in the boxes.  The first person to have to write a decimal loses. This way you could encourage the student to talk about decimals without having to use them if they are not confident</a:t>
            </a:r>
            <a:r>
              <a:rPr lang="en-GB" sz="1200" dirty="0" smtClean="0"/>
              <a:t>.</a:t>
            </a:r>
            <a:endParaRPr lang="en-GB" sz="1200" dirty="0"/>
          </a:p>
        </p:txBody>
      </p:sp>
      <p:sp>
        <p:nvSpPr>
          <p:cNvPr id="8" name="Title 7"/>
          <p:cNvSpPr txBox="1">
            <a:spLocks/>
          </p:cNvSpPr>
          <p:nvPr/>
        </p:nvSpPr>
        <p:spPr>
          <a:xfrm>
            <a:off x="5868144" y="116632"/>
            <a:ext cx="3108684" cy="648072"/>
          </a:xfrm>
          <a:prstGeom prst="rect">
            <a:avLst/>
          </a:prstGeom>
        </p:spPr>
        <p:txBody>
          <a:bodyPr vert="horz"/>
          <a:lstStyle>
            <a:lvl1pPr algn="l" rtl="0" eaLnBrk="0" fontAlgn="base" hangingPunct="0">
              <a:spcBef>
                <a:spcPct val="0"/>
              </a:spcBef>
              <a:spcAft>
                <a:spcPct val="0"/>
              </a:spcAft>
              <a:defRPr sz="4400">
                <a:solidFill>
                  <a:schemeClr val="bg2"/>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4400">
                <a:solidFill>
                  <a:schemeClr val="tx2"/>
                </a:solidFill>
                <a:latin typeface="Times" charset="0"/>
                <a:ea typeface="ヒラギノ角ゴ Pro W3" charset="0"/>
              </a:defRPr>
            </a:lvl2pPr>
            <a:lvl3pPr algn="ctr" rtl="0" eaLnBrk="0" fontAlgn="base" hangingPunct="0">
              <a:spcBef>
                <a:spcPct val="0"/>
              </a:spcBef>
              <a:spcAft>
                <a:spcPct val="0"/>
              </a:spcAft>
              <a:defRPr sz="4400">
                <a:solidFill>
                  <a:schemeClr val="tx2"/>
                </a:solidFill>
                <a:latin typeface="Times" charset="0"/>
                <a:ea typeface="ヒラギノ角ゴ Pro W3" charset="0"/>
              </a:defRPr>
            </a:lvl3pPr>
            <a:lvl4pPr algn="ctr" rtl="0" eaLnBrk="0" fontAlgn="base" hangingPunct="0">
              <a:spcBef>
                <a:spcPct val="0"/>
              </a:spcBef>
              <a:spcAft>
                <a:spcPct val="0"/>
              </a:spcAft>
              <a:defRPr sz="4400">
                <a:solidFill>
                  <a:schemeClr val="tx2"/>
                </a:solidFill>
                <a:latin typeface="Times" charset="0"/>
                <a:ea typeface="ヒラギノ角ゴ Pro W3" charset="0"/>
              </a:defRPr>
            </a:lvl4pPr>
            <a:lvl5pPr algn="ctr" rtl="0" eaLnBrk="0" fontAlgn="base" hangingPunct="0">
              <a:spcBef>
                <a:spcPct val="0"/>
              </a:spcBef>
              <a:spcAft>
                <a:spcPct val="0"/>
              </a:spcAft>
              <a:defRPr sz="4400">
                <a:solidFill>
                  <a:schemeClr val="tx2"/>
                </a:solidFill>
                <a:latin typeface="Times" charset="0"/>
                <a:ea typeface="ヒラギノ角ゴ Pro W3" charset="0"/>
              </a:defRPr>
            </a:lvl5pPr>
            <a:lvl6pPr marL="457200" algn="ctr" rtl="0" fontAlgn="base">
              <a:spcBef>
                <a:spcPct val="0"/>
              </a:spcBef>
              <a:spcAft>
                <a:spcPct val="0"/>
              </a:spcAft>
              <a:defRPr sz="4400">
                <a:solidFill>
                  <a:schemeClr val="tx2"/>
                </a:solidFill>
                <a:latin typeface="Times" charset="0"/>
                <a:ea typeface="ヒラギノ角ゴ Pro W3" charset="0"/>
              </a:defRPr>
            </a:lvl6pPr>
            <a:lvl7pPr marL="914400" algn="ctr" rtl="0" fontAlgn="base">
              <a:spcBef>
                <a:spcPct val="0"/>
              </a:spcBef>
              <a:spcAft>
                <a:spcPct val="0"/>
              </a:spcAft>
              <a:defRPr sz="4400">
                <a:solidFill>
                  <a:schemeClr val="tx2"/>
                </a:solidFill>
                <a:latin typeface="Times" charset="0"/>
                <a:ea typeface="ヒラギノ角ゴ Pro W3" charset="0"/>
              </a:defRPr>
            </a:lvl7pPr>
            <a:lvl8pPr marL="1371600" algn="ctr" rtl="0" fontAlgn="base">
              <a:spcBef>
                <a:spcPct val="0"/>
              </a:spcBef>
              <a:spcAft>
                <a:spcPct val="0"/>
              </a:spcAft>
              <a:defRPr sz="4400">
                <a:solidFill>
                  <a:schemeClr val="tx2"/>
                </a:solidFill>
                <a:latin typeface="Times" charset="0"/>
                <a:ea typeface="ヒラギノ角ゴ Pro W3" charset="0"/>
              </a:defRPr>
            </a:lvl8pPr>
            <a:lvl9pPr marL="1828800" algn="ctr" rtl="0" fontAlgn="base">
              <a:spcBef>
                <a:spcPct val="0"/>
              </a:spcBef>
              <a:spcAft>
                <a:spcPct val="0"/>
              </a:spcAft>
              <a:defRPr sz="4400">
                <a:solidFill>
                  <a:schemeClr val="tx2"/>
                </a:solidFill>
                <a:latin typeface="Times" charset="0"/>
                <a:ea typeface="ヒラギノ角ゴ Pro W3" charset="0"/>
              </a:defRPr>
            </a:lvl9pPr>
          </a:lstStyle>
          <a:p>
            <a:pPr algn="r"/>
            <a:r>
              <a:rPr lang="en-GB" sz="1800" kern="0" dirty="0" smtClean="0"/>
              <a:t>Year 7/10 Intervention</a:t>
            </a:r>
            <a:br>
              <a:rPr lang="en-GB" sz="1800" kern="0" dirty="0" smtClean="0"/>
            </a:br>
            <a:r>
              <a:rPr lang="en-GB" sz="1800" kern="0" dirty="0" smtClean="0"/>
              <a:t>Mentor Guides</a:t>
            </a:r>
            <a:endParaRPr lang="en-GB" sz="1800" kern="0" dirty="0"/>
          </a:p>
        </p:txBody>
      </p:sp>
      <p:sp>
        <p:nvSpPr>
          <p:cNvPr id="9" name="Rectangle 8"/>
          <p:cNvSpPr/>
          <p:nvPr/>
        </p:nvSpPr>
        <p:spPr>
          <a:xfrm>
            <a:off x="4067944" y="6038832"/>
            <a:ext cx="4572000" cy="830997"/>
          </a:xfrm>
          <a:prstGeom prst="rect">
            <a:avLst/>
          </a:prstGeom>
        </p:spPr>
        <p:txBody>
          <a:bodyPr>
            <a:spAutoFit/>
          </a:bodyPr>
          <a:lstStyle/>
          <a:p>
            <a:pPr lvl="0"/>
            <a:r>
              <a:rPr lang="en-GB" kern="0" dirty="0" smtClean="0">
                <a:solidFill>
                  <a:srgbClr val="002060"/>
                </a:solidFill>
                <a:latin typeface="Arial" panose="020B0604020202020204" pitchFamily="34" charset="0"/>
                <a:cs typeface="Arial" panose="020B0604020202020204" pitchFamily="34" charset="0"/>
              </a:rPr>
              <a:t>Going Deeper</a:t>
            </a:r>
            <a:endParaRPr lang="en-GB" kern="0" dirty="0">
              <a:solidFill>
                <a:srgbClr val="002060"/>
              </a:solidFill>
              <a:latin typeface="Arial" panose="020B0604020202020204" pitchFamily="34" charset="0"/>
              <a:cs typeface="Arial" panose="020B0604020202020204" pitchFamily="34" charset="0"/>
            </a:endParaRPr>
          </a:p>
          <a:p>
            <a:pPr lvl="0"/>
            <a:r>
              <a:rPr lang="en-GB" sz="1200" dirty="0" smtClean="0">
                <a:solidFill>
                  <a:srgbClr val="002060"/>
                </a:solidFill>
                <a:latin typeface="Arial" panose="020B0604020202020204" pitchFamily="34" charset="0"/>
                <a:cs typeface="Arial" panose="020B0604020202020204" pitchFamily="34" charset="0"/>
              </a:rPr>
              <a:t>Encourage the student to start with a list of decimal numbers all with the same ‘ones’ digit e.g. 3.45, 3.76, 3.91 etc.</a:t>
            </a:r>
            <a:endParaRPr lang="en-GB" sz="12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85507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315" y="770000"/>
            <a:ext cx="8229600" cy="580926"/>
          </a:xfrm>
        </p:spPr>
        <p:txBody>
          <a:bodyPr/>
          <a:lstStyle/>
          <a:p>
            <a:pPr algn="l"/>
            <a:r>
              <a:rPr lang="en-GB" sz="2400" dirty="0" smtClean="0"/>
              <a:t>Place Value – Rounding Loop Cards</a:t>
            </a:r>
            <a:endParaRPr lang="en-GB" sz="2400" dirty="0"/>
          </a:p>
        </p:txBody>
      </p:sp>
      <p:sp>
        <p:nvSpPr>
          <p:cNvPr id="3" name="Content Placeholder 2"/>
          <p:cNvSpPr>
            <a:spLocks noGrp="1"/>
          </p:cNvSpPr>
          <p:nvPr>
            <p:ph idx="1"/>
          </p:nvPr>
        </p:nvSpPr>
        <p:spPr>
          <a:xfrm>
            <a:off x="250587" y="1350926"/>
            <a:ext cx="3394720" cy="2376264"/>
          </a:xfrm>
        </p:spPr>
        <p:txBody>
          <a:bodyPr/>
          <a:lstStyle/>
          <a:p>
            <a:pPr marL="0" indent="0">
              <a:buNone/>
            </a:pPr>
            <a:r>
              <a:rPr lang="en-GB" sz="2400" dirty="0" smtClean="0"/>
              <a:t>Aim</a:t>
            </a:r>
          </a:p>
          <a:p>
            <a:pPr marL="0" indent="0">
              <a:buNone/>
            </a:pPr>
            <a:r>
              <a:rPr lang="en-GB" sz="1200" dirty="0"/>
              <a:t>The aim of these cards is to practice rounding numbers.</a:t>
            </a:r>
          </a:p>
          <a:p>
            <a:pPr marL="0" indent="0">
              <a:buNone/>
            </a:pPr>
            <a:r>
              <a:rPr lang="en-GB" sz="1200" dirty="0"/>
              <a:t>The first set looks at rounding whole numbers to the nearest 10, 100 or 1 000</a:t>
            </a:r>
          </a:p>
          <a:p>
            <a:pPr marL="0" indent="0">
              <a:buNone/>
            </a:pPr>
            <a:r>
              <a:rPr lang="en-GB" sz="1200" dirty="0"/>
              <a:t>The second set involves rounding decimals to tenths, hundredths, 1 or 2 decimal places. This is a more challenging set of cards and may not be suitable for your student certainly at the start of your work on place value.</a:t>
            </a:r>
          </a:p>
          <a:p>
            <a:pPr marL="0" indent="0">
              <a:buNone/>
            </a:pPr>
            <a:endParaRPr lang="en-GB" sz="1200" dirty="0" smtClean="0"/>
          </a:p>
        </p:txBody>
      </p:sp>
      <p:sp>
        <p:nvSpPr>
          <p:cNvPr id="5" name="Content Placeholder 2"/>
          <p:cNvSpPr txBox="1">
            <a:spLocks/>
          </p:cNvSpPr>
          <p:nvPr/>
        </p:nvSpPr>
        <p:spPr>
          <a:xfrm>
            <a:off x="250586" y="3861048"/>
            <a:ext cx="3644017" cy="2736304"/>
          </a:xfrm>
          <a:prstGeom prst="rect">
            <a:avLst/>
          </a:prstGeom>
        </p:spPr>
        <p:txBody>
          <a:bodyPr vert="horz"/>
          <a:lstStyle>
            <a:lvl1pPr marL="4572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1pPr>
            <a:lvl2pPr marL="9144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2pPr>
            <a:lvl3pPr marL="1257300" indent="-342900" algn="l" rtl="0" eaLnBrk="0" fontAlgn="base" hangingPunct="0">
              <a:spcBef>
                <a:spcPct val="20000"/>
              </a:spcBef>
              <a:spcAft>
                <a:spcPct val="0"/>
              </a:spcAft>
              <a:buClr>
                <a:schemeClr val="bg2"/>
              </a:buClr>
              <a:buFont typeface="Wingdings" panose="05000000000000000000" pitchFamily="2" charset="2"/>
              <a:buChar char="§"/>
              <a:defRPr sz="2400">
                <a:solidFill>
                  <a:schemeClr val="tx2"/>
                </a:solidFill>
                <a:latin typeface="Arial" panose="020B0604020202020204" pitchFamily="34" charset="0"/>
                <a:ea typeface="+mn-ea"/>
                <a:cs typeface="Arial" panose="020B0604020202020204" pitchFamily="34" charset="0"/>
              </a:defRPr>
            </a:lvl3pPr>
            <a:lvl4pPr marL="17145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4pPr>
            <a:lvl5pPr marL="21717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5pPr>
            <a:lvl6pPr marL="2514600" indent="-228600" algn="l" rtl="0" fontAlgn="base">
              <a:spcBef>
                <a:spcPct val="20000"/>
              </a:spcBef>
              <a:spcAft>
                <a:spcPct val="0"/>
              </a:spcAft>
              <a:buChar char="»"/>
              <a:defRPr sz="2000">
                <a:solidFill>
                  <a:srgbClr val="002350"/>
                </a:solidFill>
                <a:latin typeface="+mn-lt"/>
                <a:ea typeface="+mn-ea"/>
              </a:defRPr>
            </a:lvl6pPr>
            <a:lvl7pPr marL="2971800" indent="-228600" algn="l" rtl="0" fontAlgn="base">
              <a:spcBef>
                <a:spcPct val="20000"/>
              </a:spcBef>
              <a:spcAft>
                <a:spcPct val="0"/>
              </a:spcAft>
              <a:buChar char="»"/>
              <a:defRPr sz="2000">
                <a:solidFill>
                  <a:srgbClr val="002350"/>
                </a:solidFill>
                <a:latin typeface="+mn-lt"/>
                <a:ea typeface="+mn-ea"/>
              </a:defRPr>
            </a:lvl7pPr>
            <a:lvl8pPr marL="3429000" indent="-228600" algn="l" rtl="0" fontAlgn="base">
              <a:spcBef>
                <a:spcPct val="20000"/>
              </a:spcBef>
              <a:spcAft>
                <a:spcPct val="0"/>
              </a:spcAft>
              <a:buChar char="»"/>
              <a:defRPr sz="2000">
                <a:solidFill>
                  <a:srgbClr val="002350"/>
                </a:solidFill>
                <a:latin typeface="+mn-lt"/>
                <a:ea typeface="+mn-ea"/>
              </a:defRPr>
            </a:lvl8pPr>
            <a:lvl9pPr marL="3886200" indent="-228600" algn="l" rtl="0" fontAlgn="base">
              <a:spcBef>
                <a:spcPct val="20000"/>
              </a:spcBef>
              <a:spcAft>
                <a:spcPct val="0"/>
              </a:spcAft>
              <a:buChar char="»"/>
              <a:defRPr sz="2000">
                <a:solidFill>
                  <a:srgbClr val="002350"/>
                </a:solidFill>
                <a:latin typeface="+mn-lt"/>
                <a:ea typeface="+mn-ea"/>
              </a:defRPr>
            </a:lvl9pPr>
          </a:lstStyle>
          <a:p>
            <a:pPr marL="0" indent="0">
              <a:buFont typeface="Wingdings" panose="05000000000000000000" pitchFamily="2" charset="2"/>
              <a:buNone/>
            </a:pPr>
            <a:r>
              <a:rPr lang="en-GB" sz="2400" kern="0" dirty="0" smtClean="0"/>
              <a:t>Questions to Ask</a:t>
            </a:r>
          </a:p>
          <a:p>
            <a:pPr marL="0" indent="0">
              <a:buNone/>
            </a:pPr>
            <a:r>
              <a:rPr lang="en-GB" sz="1200" dirty="0"/>
              <a:t>Which digit are you looking at when you are rounding to the nearest ten </a:t>
            </a:r>
            <a:r>
              <a:rPr lang="en-GB" sz="1200" i="1" dirty="0"/>
              <a:t>(or hundred or thousand)</a:t>
            </a:r>
            <a:r>
              <a:rPr lang="en-GB" sz="1200" dirty="0"/>
              <a:t>?</a:t>
            </a:r>
          </a:p>
          <a:p>
            <a:pPr marL="0" indent="0">
              <a:buNone/>
            </a:pPr>
            <a:r>
              <a:rPr lang="en-GB" sz="1200" dirty="0"/>
              <a:t>How do you decide whether to round up or down?</a:t>
            </a:r>
          </a:p>
          <a:p>
            <a:pPr marL="0" indent="0">
              <a:buNone/>
            </a:pPr>
            <a:r>
              <a:rPr lang="en-GB" sz="1200" dirty="0"/>
              <a:t>Is there a rule or a way of remembering?</a:t>
            </a:r>
          </a:p>
          <a:p>
            <a:pPr marL="0" indent="0">
              <a:buNone/>
            </a:pPr>
            <a:r>
              <a:rPr lang="en-GB" sz="1200" b="1" i="1" dirty="0"/>
              <a:t>Children may talk about the ‘High 5’ rule which is often taught in Primary </a:t>
            </a:r>
            <a:r>
              <a:rPr lang="en-GB" sz="1200" b="1" i="1" dirty="0" smtClean="0"/>
              <a:t>Schools (5 and above rounds up, 4 and below rounds down)</a:t>
            </a:r>
            <a:endParaRPr lang="en-GB" sz="1200" dirty="0"/>
          </a:p>
          <a:p>
            <a:pPr marL="0" indent="0">
              <a:buNone/>
            </a:pPr>
            <a:r>
              <a:rPr lang="en-GB" sz="1200" dirty="0"/>
              <a:t>When is it useful to round numbers?</a:t>
            </a:r>
          </a:p>
          <a:p>
            <a:pPr marL="0" indent="0">
              <a:buNone/>
            </a:pPr>
            <a:r>
              <a:rPr lang="en-GB" sz="1200" b="1" i="1" dirty="0"/>
              <a:t>Think about times when you need to estimate</a:t>
            </a:r>
            <a:endParaRPr lang="en-GB" sz="1200" dirty="0"/>
          </a:p>
          <a:p>
            <a:pPr marL="0" indent="0">
              <a:buNone/>
            </a:pPr>
            <a:endParaRPr lang="en-GB" sz="1200" dirty="0"/>
          </a:p>
        </p:txBody>
      </p:sp>
      <p:sp>
        <p:nvSpPr>
          <p:cNvPr id="6" name="Content Placeholder 2"/>
          <p:cNvSpPr txBox="1">
            <a:spLocks/>
          </p:cNvSpPr>
          <p:nvPr/>
        </p:nvSpPr>
        <p:spPr>
          <a:xfrm>
            <a:off x="4067944" y="1200944"/>
            <a:ext cx="4692045" cy="5036368"/>
          </a:xfrm>
          <a:prstGeom prst="rect">
            <a:avLst/>
          </a:prstGeom>
        </p:spPr>
        <p:txBody>
          <a:bodyPr vert="horz"/>
          <a:lstStyle>
            <a:lvl1pPr marL="4572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1pPr>
            <a:lvl2pPr marL="914400" indent="-457200" algn="l" rtl="0" eaLnBrk="0" fontAlgn="base" hangingPunct="0">
              <a:spcBef>
                <a:spcPct val="20000"/>
              </a:spcBef>
              <a:spcAft>
                <a:spcPct val="0"/>
              </a:spcAft>
              <a:buClr>
                <a:schemeClr val="bg2"/>
              </a:buClr>
              <a:buFont typeface="Wingdings" panose="05000000000000000000" pitchFamily="2" charset="2"/>
              <a:buChar char="§"/>
              <a:defRPr sz="2800">
                <a:solidFill>
                  <a:schemeClr val="tx2"/>
                </a:solidFill>
                <a:latin typeface="Arial" panose="020B0604020202020204" pitchFamily="34" charset="0"/>
                <a:ea typeface="+mn-ea"/>
                <a:cs typeface="Arial" panose="020B0604020202020204" pitchFamily="34" charset="0"/>
              </a:defRPr>
            </a:lvl2pPr>
            <a:lvl3pPr marL="1257300" indent="-342900" algn="l" rtl="0" eaLnBrk="0" fontAlgn="base" hangingPunct="0">
              <a:spcBef>
                <a:spcPct val="20000"/>
              </a:spcBef>
              <a:spcAft>
                <a:spcPct val="0"/>
              </a:spcAft>
              <a:buClr>
                <a:schemeClr val="bg2"/>
              </a:buClr>
              <a:buFont typeface="Wingdings" panose="05000000000000000000" pitchFamily="2" charset="2"/>
              <a:buChar char="§"/>
              <a:defRPr sz="2400">
                <a:solidFill>
                  <a:schemeClr val="tx2"/>
                </a:solidFill>
                <a:latin typeface="Arial" panose="020B0604020202020204" pitchFamily="34" charset="0"/>
                <a:ea typeface="+mn-ea"/>
                <a:cs typeface="Arial" panose="020B0604020202020204" pitchFamily="34" charset="0"/>
              </a:defRPr>
            </a:lvl3pPr>
            <a:lvl4pPr marL="17145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4pPr>
            <a:lvl5pPr marL="2171700" indent="-342900" algn="l" rtl="0" eaLnBrk="0" fontAlgn="base" hangingPunct="0">
              <a:spcBef>
                <a:spcPct val="20000"/>
              </a:spcBef>
              <a:spcAft>
                <a:spcPct val="0"/>
              </a:spcAft>
              <a:buClr>
                <a:schemeClr val="bg2"/>
              </a:buClr>
              <a:buFont typeface="Wingdings" panose="05000000000000000000" pitchFamily="2" charset="2"/>
              <a:buChar char="§"/>
              <a:defRPr sz="2000">
                <a:solidFill>
                  <a:schemeClr val="tx2"/>
                </a:solidFill>
                <a:latin typeface="Arial" panose="020B0604020202020204" pitchFamily="34" charset="0"/>
                <a:ea typeface="+mn-ea"/>
                <a:cs typeface="Arial" panose="020B0604020202020204" pitchFamily="34" charset="0"/>
              </a:defRPr>
            </a:lvl5pPr>
            <a:lvl6pPr marL="2514600" indent="-228600" algn="l" rtl="0" fontAlgn="base">
              <a:spcBef>
                <a:spcPct val="20000"/>
              </a:spcBef>
              <a:spcAft>
                <a:spcPct val="0"/>
              </a:spcAft>
              <a:buChar char="»"/>
              <a:defRPr sz="2000">
                <a:solidFill>
                  <a:srgbClr val="002350"/>
                </a:solidFill>
                <a:latin typeface="+mn-lt"/>
                <a:ea typeface="+mn-ea"/>
              </a:defRPr>
            </a:lvl6pPr>
            <a:lvl7pPr marL="2971800" indent="-228600" algn="l" rtl="0" fontAlgn="base">
              <a:spcBef>
                <a:spcPct val="20000"/>
              </a:spcBef>
              <a:spcAft>
                <a:spcPct val="0"/>
              </a:spcAft>
              <a:buChar char="»"/>
              <a:defRPr sz="2000">
                <a:solidFill>
                  <a:srgbClr val="002350"/>
                </a:solidFill>
                <a:latin typeface="+mn-lt"/>
                <a:ea typeface="+mn-ea"/>
              </a:defRPr>
            </a:lvl7pPr>
            <a:lvl8pPr marL="3429000" indent="-228600" algn="l" rtl="0" fontAlgn="base">
              <a:spcBef>
                <a:spcPct val="20000"/>
              </a:spcBef>
              <a:spcAft>
                <a:spcPct val="0"/>
              </a:spcAft>
              <a:buChar char="»"/>
              <a:defRPr sz="2000">
                <a:solidFill>
                  <a:srgbClr val="002350"/>
                </a:solidFill>
                <a:latin typeface="+mn-lt"/>
                <a:ea typeface="+mn-ea"/>
              </a:defRPr>
            </a:lvl8pPr>
            <a:lvl9pPr marL="3886200" indent="-228600" algn="l" rtl="0" fontAlgn="base">
              <a:spcBef>
                <a:spcPct val="20000"/>
              </a:spcBef>
              <a:spcAft>
                <a:spcPct val="0"/>
              </a:spcAft>
              <a:buChar char="»"/>
              <a:defRPr sz="2000">
                <a:solidFill>
                  <a:srgbClr val="002350"/>
                </a:solidFill>
                <a:latin typeface="+mn-lt"/>
                <a:ea typeface="+mn-ea"/>
              </a:defRPr>
            </a:lvl9pPr>
          </a:lstStyle>
          <a:p>
            <a:pPr marL="0" indent="0">
              <a:buFont typeface="Wingdings" panose="05000000000000000000" pitchFamily="2" charset="2"/>
              <a:buNone/>
            </a:pPr>
            <a:r>
              <a:rPr lang="en-GB" sz="2400" kern="0" dirty="0" smtClean="0"/>
              <a:t>Possible Difficulties</a:t>
            </a:r>
          </a:p>
          <a:p>
            <a:pPr marL="0" indent="0">
              <a:buNone/>
            </a:pPr>
            <a:r>
              <a:rPr lang="en-GB" sz="1200" dirty="0"/>
              <a:t>Students may not remember to look at the digit to the right of the one they are rounding to</a:t>
            </a:r>
          </a:p>
          <a:p>
            <a:pPr marL="0" indent="0">
              <a:buNone/>
            </a:pPr>
            <a:r>
              <a:rPr lang="en-GB" sz="1200" dirty="0"/>
              <a:t>Positioning numbers on a number line between the multiples of 10/100/1 000 on either side can support students in thinking about which one the number is closest to.</a:t>
            </a:r>
          </a:p>
          <a:p>
            <a:pPr marL="0" indent="0">
              <a:buNone/>
            </a:pPr>
            <a:r>
              <a:rPr lang="en-GB" sz="1200" dirty="0"/>
              <a:t>e.g. 3 678 rounded to the nearest 100</a:t>
            </a:r>
          </a:p>
          <a:p>
            <a:pPr marL="0" indent="0">
              <a:buNone/>
            </a:pPr>
            <a:r>
              <a:rPr lang="en-GB" sz="1200" dirty="0"/>
              <a:t>Putting in the number which is half way can also support the </a:t>
            </a:r>
            <a:r>
              <a:rPr lang="en-GB" sz="1200" dirty="0" smtClean="0"/>
              <a:t>student</a:t>
            </a:r>
          </a:p>
          <a:p>
            <a:pPr marL="0" indent="0">
              <a:buNone/>
            </a:pPr>
            <a:endParaRPr lang="en-GB" sz="1200" dirty="0"/>
          </a:p>
          <a:p>
            <a:pPr marL="0" indent="0">
              <a:buNone/>
            </a:pPr>
            <a:endParaRPr lang="en-GB" sz="1200" dirty="0" smtClean="0"/>
          </a:p>
          <a:p>
            <a:pPr marL="0" indent="0">
              <a:buNone/>
            </a:pPr>
            <a:endParaRPr lang="en-GB" sz="1200" dirty="0"/>
          </a:p>
          <a:p>
            <a:pPr marL="0" indent="0">
              <a:buNone/>
            </a:pPr>
            <a:endParaRPr lang="en-GB" sz="1200" dirty="0" smtClean="0"/>
          </a:p>
          <a:p>
            <a:pPr marL="0" indent="0">
              <a:buNone/>
            </a:pPr>
            <a:endParaRPr lang="en-GB" sz="1200" dirty="0"/>
          </a:p>
          <a:p>
            <a:pPr marL="0" indent="0">
              <a:buNone/>
            </a:pPr>
            <a:endParaRPr lang="en-GB" sz="1200" dirty="0" smtClean="0"/>
          </a:p>
          <a:p>
            <a:pPr marL="0" indent="0">
              <a:buNone/>
            </a:pPr>
            <a:endParaRPr lang="en-GB" sz="1200" dirty="0" smtClean="0"/>
          </a:p>
          <a:p>
            <a:pPr marL="0" indent="0">
              <a:buNone/>
            </a:pPr>
            <a:r>
              <a:rPr lang="en-GB" sz="1200" dirty="0" smtClean="0"/>
              <a:t>Sometimes </a:t>
            </a:r>
            <a:r>
              <a:rPr lang="en-GB" sz="1200" dirty="0"/>
              <a:t>students, when rounding to the nearest hundred, ignore any higher value digits so 3 678 rounded to the nearest hundred could become 700 and not 3 700. The number line can again help to address this misunderstanding.</a:t>
            </a:r>
          </a:p>
          <a:p>
            <a:pPr marL="0" indent="0">
              <a:buNone/>
            </a:pPr>
            <a:endParaRPr lang="en-GB" sz="1200" dirty="0"/>
          </a:p>
        </p:txBody>
      </p:sp>
      <p:pic>
        <p:nvPicPr>
          <p:cNvPr id="8" name="Picture 7" descr="C:\Users\alison.hopper\Downloads\20170914_162736.jpg"/>
          <p:cNvPicPr/>
          <p:nvPr/>
        </p:nvPicPr>
        <p:blipFill rotWithShape="1">
          <a:blip r:embed="rId3" cstate="print">
            <a:extLst>
              <a:ext uri="{28A0092B-C50C-407E-A947-70E740481C1C}">
                <a14:useLocalDpi xmlns:a14="http://schemas.microsoft.com/office/drawing/2010/main" val="0"/>
              </a:ext>
            </a:extLst>
          </a:blip>
          <a:srcRect l="5319" t="47201" r="6759" b="24211"/>
          <a:stretch/>
        </p:blipFill>
        <p:spPr bwMode="auto">
          <a:xfrm>
            <a:off x="3894603" y="3390701"/>
            <a:ext cx="5038725" cy="1228725"/>
          </a:xfrm>
          <a:prstGeom prst="rect">
            <a:avLst/>
          </a:prstGeom>
          <a:noFill/>
          <a:ln>
            <a:noFill/>
          </a:ln>
          <a:extLst>
            <a:ext uri="{53640926-AAD7-44d8-BBD7-CCE9431645EC}">
              <a14:shadowObscured xmlns:a14="http://schemas.microsoft.com/office/drawing/2010/main"/>
            </a:ext>
          </a:extLst>
        </p:spPr>
      </p:pic>
      <p:sp>
        <p:nvSpPr>
          <p:cNvPr id="9" name="Title 7"/>
          <p:cNvSpPr txBox="1">
            <a:spLocks/>
          </p:cNvSpPr>
          <p:nvPr/>
        </p:nvSpPr>
        <p:spPr>
          <a:xfrm>
            <a:off x="5868144" y="116632"/>
            <a:ext cx="3108684" cy="648072"/>
          </a:xfrm>
          <a:prstGeom prst="rect">
            <a:avLst/>
          </a:prstGeom>
        </p:spPr>
        <p:txBody>
          <a:bodyPr vert="horz"/>
          <a:lstStyle>
            <a:lvl1pPr algn="l" rtl="0" eaLnBrk="0" fontAlgn="base" hangingPunct="0">
              <a:spcBef>
                <a:spcPct val="0"/>
              </a:spcBef>
              <a:spcAft>
                <a:spcPct val="0"/>
              </a:spcAft>
              <a:defRPr sz="4400">
                <a:solidFill>
                  <a:schemeClr val="bg2"/>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4400">
                <a:solidFill>
                  <a:schemeClr val="tx2"/>
                </a:solidFill>
                <a:latin typeface="Times" charset="0"/>
                <a:ea typeface="ヒラギノ角ゴ Pro W3" charset="0"/>
              </a:defRPr>
            </a:lvl2pPr>
            <a:lvl3pPr algn="ctr" rtl="0" eaLnBrk="0" fontAlgn="base" hangingPunct="0">
              <a:spcBef>
                <a:spcPct val="0"/>
              </a:spcBef>
              <a:spcAft>
                <a:spcPct val="0"/>
              </a:spcAft>
              <a:defRPr sz="4400">
                <a:solidFill>
                  <a:schemeClr val="tx2"/>
                </a:solidFill>
                <a:latin typeface="Times" charset="0"/>
                <a:ea typeface="ヒラギノ角ゴ Pro W3" charset="0"/>
              </a:defRPr>
            </a:lvl3pPr>
            <a:lvl4pPr algn="ctr" rtl="0" eaLnBrk="0" fontAlgn="base" hangingPunct="0">
              <a:spcBef>
                <a:spcPct val="0"/>
              </a:spcBef>
              <a:spcAft>
                <a:spcPct val="0"/>
              </a:spcAft>
              <a:defRPr sz="4400">
                <a:solidFill>
                  <a:schemeClr val="tx2"/>
                </a:solidFill>
                <a:latin typeface="Times" charset="0"/>
                <a:ea typeface="ヒラギノ角ゴ Pro W3" charset="0"/>
              </a:defRPr>
            </a:lvl4pPr>
            <a:lvl5pPr algn="ctr" rtl="0" eaLnBrk="0" fontAlgn="base" hangingPunct="0">
              <a:spcBef>
                <a:spcPct val="0"/>
              </a:spcBef>
              <a:spcAft>
                <a:spcPct val="0"/>
              </a:spcAft>
              <a:defRPr sz="4400">
                <a:solidFill>
                  <a:schemeClr val="tx2"/>
                </a:solidFill>
                <a:latin typeface="Times" charset="0"/>
                <a:ea typeface="ヒラギノ角ゴ Pro W3" charset="0"/>
              </a:defRPr>
            </a:lvl5pPr>
            <a:lvl6pPr marL="457200" algn="ctr" rtl="0" fontAlgn="base">
              <a:spcBef>
                <a:spcPct val="0"/>
              </a:spcBef>
              <a:spcAft>
                <a:spcPct val="0"/>
              </a:spcAft>
              <a:defRPr sz="4400">
                <a:solidFill>
                  <a:schemeClr val="tx2"/>
                </a:solidFill>
                <a:latin typeface="Times" charset="0"/>
                <a:ea typeface="ヒラギノ角ゴ Pro W3" charset="0"/>
              </a:defRPr>
            </a:lvl6pPr>
            <a:lvl7pPr marL="914400" algn="ctr" rtl="0" fontAlgn="base">
              <a:spcBef>
                <a:spcPct val="0"/>
              </a:spcBef>
              <a:spcAft>
                <a:spcPct val="0"/>
              </a:spcAft>
              <a:defRPr sz="4400">
                <a:solidFill>
                  <a:schemeClr val="tx2"/>
                </a:solidFill>
                <a:latin typeface="Times" charset="0"/>
                <a:ea typeface="ヒラギノ角ゴ Pro W3" charset="0"/>
              </a:defRPr>
            </a:lvl7pPr>
            <a:lvl8pPr marL="1371600" algn="ctr" rtl="0" fontAlgn="base">
              <a:spcBef>
                <a:spcPct val="0"/>
              </a:spcBef>
              <a:spcAft>
                <a:spcPct val="0"/>
              </a:spcAft>
              <a:defRPr sz="4400">
                <a:solidFill>
                  <a:schemeClr val="tx2"/>
                </a:solidFill>
                <a:latin typeface="Times" charset="0"/>
                <a:ea typeface="ヒラギノ角ゴ Pro W3" charset="0"/>
              </a:defRPr>
            </a:lvl8pPr>
            <a:lvl9pPr marL="1828800" algn="ctr" rtl="0" fontAlgn="base">
              <a:spcBef>
                <a:spcPct val="0"/>
              </a:spcBef>
              <a:spcAft>
                <a:spcPct val="0"/>
              </a:spcAft>
              <a:defRPr sz="4400">
                <a:solidFill>
                  <a:schemeClr val="tx2"/>
                </a:solidFill>
                <a:latin typeface="Times" charset="0"/>
                <a:ea typeface="ヒラギノ角ゴ Pro W3" charset="0"/>
              </a:defRPr>
            </a:lvl9pPr>
          </a:lstStyle>
          <a:p>
            <a:pPr algn="r"/>
            <a:r>
              <a:rPr lang="en-GB" sz="1800" kern="0" dirty="0" smtClean="0"/>
              <a:t>Year 7/10 Intervention</a:t>
            </a:r>
            <a:br>
              <a:rPr lang="en-GB" sz="1800" kern="0" dirty="0" smtClean="0"/>
            </a:br>
            <a:r>
              <a:rPr lang="en-GB" sz="1800" kern="0" dirty="0" smtClean="0"/>
              <a:t>Mentor Guides</a:t>
            </a:r>
            <a:endParaRPr lang="en-GB" sz="1800" kern="0" dirty="0"/>
          </a:p>
        </p:txBody>
      </p:sp>
    </p:spTree>
    <p:extLst>
      <p:ext uri="{BB962C8B-B14F-4D97-AF65-F5344CB8AC3E}">
        <p14:creationId xmlns:p14="http://schemas.microsoft.com/office/powerpoint/2010/main" val="26470981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200" dirty="0" smtClean="0"/>
              <a:t>Which was the most popular wrong answer?</a:t>
            </a:r>
            <a:endParaRPr lang="en-GB" sz="3200" dirty="0"/>
          </a:p>
        </p:txBody>
      </p:sp>
      <p:pic>
        <p:nvPicPr>
          <p:cNvPr id="3" name="Picture 2"/>
          <p:cNvPicPr>
            <a:picLocks noChangeAspect="1"/>
          </p:cNvPicPr>
          <p:nvPr/>
        </p:nvPicPr>
        <p:blipFill>
          <a:blip r:embed="rId3"/>
          <a:stretch>
            <a:fillRect/>
          </a:stretch>
        </p:blipFill>
        <p:spPr>
          <a:xfrm>
            <a:off x="367347" y="2132856"/>
            <a:ext cx="8409306" cy="1656184"/>
          </a:xfrm>
          <a:prstGeom prst="rect">
            <a:avLst/>
          </a:prstGeom>
        </p:spPr>
      </p:pic>
    </p:spTree>
    <p:extLst>
      <p:ext uri="{BB962C8B-B14F-4D97-AF65-F5344CB8AC3E}">
        <p14:creationId xmlns:p14="http://schemas.microsoft.com/office/powerpoint/2010/main" val="422707950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4000" dirty="0" smtClean="0"/>
              <a:t>Reasoning and rounding</a:t>
            </a:r>
            <a:endParaRPr lang="en-GB" sz="4000" dirty="0"/>
          </a:p>
        </p:txBody>
      </p:sp>
      <p:pic>
        <p:nvPicPr>
          <p:cNvPr id="3" name="Picture 2"/>
          <p:cNvPicPr>
            <a:picLocks noChangeAspect="1"/>
          </p:cNvPicPr>
          <p:nvPr/>
        </p:nvPicPr>
        <p:blipFill>
          <a:blip r:embed="rId3"/>
          <a:stretch>
            <a:fillRect/>
          </a:stretch>
        </p:blipFill>
        <p:spPr>
          <a:xfrm>
            <a:off x="719137" y="1628800"/>
            <a:ext cx="7705725" cy="4495800"/>
          </a:xfrm>
          <a:prstGeom prst="rect">
            <a:avLst/>
          </a:prstGeom>
        </p:spPr>
      </p:pic>
    </p:spTree>
    <p:extLst>
      <p:ext uri="{BB962C8B-B14F-4D97-AF65-F5344CB8AC3E}">
        <p14:creationId xmlns:p14="http://schemas.microsoft.com/office/powerpoint/2010/main" val="39292257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4000" dirty="0" smtClean="0"/>
              <a:t>Reasoning</a:t>
            </a:r>
            <a:endParaRPr lang="en-GB" sz="4000" dirty="0"/>
          </a:p>
        </p:txBody>
      </p:sp>
      <p:pic>
        <p:nvPicPr>
          <p:cNvPr id="4" name="Picture 3"/>
          <p:cNvPicPr>
            <a:picLocks noChangeAspect="1"/>
          </p:cNvPicPr>
          <p:nvPr/>
        </p:nvPicPr>
        <p:blipFill>
          <a:blip r:embed="rId3"/>
          <a:stretch>
            <a:fillRect/>
          </a:stretch>
        </p:blipFill>
        <p:spPr>
          <a:xfrm>
            <a:off x="650811" y="1916832"/>
            <a:ext cx="7842378" cy="3534891"/>
          </a:xfrm>
          <a:prstGeom prst="rect">
            <a:avLst/>
          </a:prstGeom>
        </p:spPr>
      </p:pic>
    </p:spTree>
    <p:extLst>
      <p:ext uri="{BB962C8B-B14F-4D97-AF65-F5344CB8AC3E}">
        <p14:creationId xmlns:p14="http://schemas.microsoft.com/office/powerpoint/2010/main" val="44991299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476250"/>
            <a:ext cx="5591175"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899"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4508500"/>
            <a:ext cx="675640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900" name="TextBox 2"/>
          <p:cNvSpPr txBox="1">
            <a:spLocks noChangeArrowheads="1"/>
          </p:cNvSpPr>
          <p:nvPr/>
        </p:nvSpPr>
        <p:spPr bwMode="auto">
          <a:xfrm>
            <a:off x="1042988" y="3373438"/>
            <a:ext cx="67691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Arial" panose="020B0604020202020204" pitchFamily="34" charset="0"/>
              </a:defRPr>
            </a:lvl1pPr>
            <a:lvl2pPr marL="742950" indent="-285750">
              <a:defRPr sz="2800">
                <a:solidFill>
                  <a:schemeClr val="tx1"/>
                </a:solidFill>
                <a:latin typeface="Arial" panose="020B0604020202020204" pitchFamily="34" charset="0"/>
              </a:defRPr>
            </a:lvl2pPr>
            <a:lvl3pPr marL="1143000" indent="-228600">
              <a:defRPr sz="2800">
                <a:solidFill>
                  <a:schemeClr val="tx1"/>
                </a:solidFill>
                <a:latin typeface="Arial" panose="020B0604020202020204" pitchFamily="34" charset="0"/>
              </a:defRPr>
            </a:lvl3pPr>
            <a:lvl4pPr marL="1600200" indent="-228600">
              <a:defRPr sz="2800">
                <a:solidFill>
                  <a:schemeClr val="tx1"/>
                </a:solidFill>
                <a:latin typeface="Arial" panose="020B0604020202020204" pitchFamily="34" charset="0"/>
              </a:defRPr>
            </a:lvl4pPr>
            <a:lvl5pPr marL="2057400" indent="-228600">
              <a:defRPr sz="2800">
                <a:solidFill>
                  <a:schemeClr val="tx1"/>
                </a:solidFill>
                <a:latin typeface="Arial" panose="020B0604020202020204" pitchFamily="34" charset="0"/>
              </a:defRPr>
            </a:lvl5pPr>
            <a:lvl6pPr marL="2514600" indent="-228600" eaLnBrk="0" fontAlgn="base" hangingPunct="0">
              <a:spcBef>
                <a:spcPct val="0"/>
              </a:spcBef>
              <a:spcAft>
                <a:spcPct val="0"/>
              </a:spcAft>
              <a:defRPr sz="2800">
                <a:solidFill>
                  <a:schemeClr val="tx1"/>
                </a:solidFill>
                <a:latin typeface="Arial" panose="020B0604020202020204" pitchFamily="34" charset="0"/>
              </a:defRPr>
            </a:lvl6pPr>
            <a:lvl7pPr marL="2971800" indent="-228600" eaLnBrk="0" fontAlgn="base" hangingPunct="0">
              <a:spcBef>
                <a:spcPct val="0"/>
              </a:spcBef>
              <a:spcAft>
                <a:spcPct val="0"/>
              </a:spcAft>
              <a:defRPr sz="2800">
                <a:solidFill>
                  <a:schemeClr val="tx1"/>
                </a:solidFill>
                <a:latin typeface="Arial" panose="020B0604020202020204" pitchFamily="34" charset="0"/>
              </a:defRPr>
            </a:lvl7pPr>
            <a:lvl8pPr marL="3429000" indent="-228600" eaLnBrk="0" fontAlgn="base" hangingPunct="0">
              <a:spcBef>
                <a:spcPct val="0"/>
              </a:spcBef>
              <a:spcAft>
                <a:spcPct val="0"/>
              </a:spcAft>
              <a:defRPr sz="2800">
                <a:solidFill>
                  <a:schemeClr val="tx1"/>
                </a:solidFill>
                <a:latin typeface="Arial" panose="020B0604020202020204" pitchFamily="34" charset="0"/>
              </a:defRPr>
            </a:lvl8pPr>
            <a:lvl9pPr marL="3886200" indent="-228600" eaLnBrk="0" fontAlgn="base" hangingPunct="0">
              <a:spcBef>
                <a:spcPct val="0"/>
              </a:spcBef>
              <a:spcAft>
                <a:spcPct val="0"/>
              </a:spcAft>
              <a:defRPr sz="2800">
                <a:solidFill>
                  <a:schemeClr val="tx1"/>
                </a:solidFill>
                <a:latin typeface="Arial" panose="020B0604020202020204" pitchFamily="34" charset="0"/>
              </a:defRPr>
            </a:lvl9pPr>
          </a:lstStyle>
          <a:p>
            <a:r>
              <a:rPr lang="en-GB" altLang="en-US">
                <a:solidFill>
                  <a:srgbClr val="002060"/>
                </a:solidFill>
              </a:rPr>
              <a:t>What is the same and what is different?</a:t>
            </a:r>
          </a:p>
        </p:txBody>
      </p:sp>
    </p:spTree>
    <p:extLst>
      <p:ext uri="{BB962C8B-B14F-4D97-AF65-F5344CB8AC3E}">
        <p14:creationId xmlns:p14="http://schemas.microsoft.com/office/powerpoint/2010/main" val="81596812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Custom 1">
      <a:dk1>
        <a:srgbClr val="000000"/>
      </a:dk1>
      <a:lt1>
        <a:sysClr val="window" lastClr="FFFFFF"/>
      </a:lt1>
      <a:dk2>
        <a:srgbClr val="002147"/>
      </a:dk2>
      <a:lt2>
        <a:srgbClr val="009FDA"/>
      </a:lt2>
      <a:accent1>
        <a:srgbClr val="DD2B6B"/>
      </a:accent1>
      <a:accent2>
        <a:srgbClr val="8884D5"/>
      </a:accent2>
      <a:accent3>
        <a:srgbClr val="2399A2"/>
      </a:accent3>
      <a:accent4>
        <a:srgbClr val="FCAF17"/>
      </a:accent4>
      <a:accent5>
        <a:srgbClr val="FF5800"/>
      </a:accent5>
      <a:accent6>
        <a:srgbClr val="50B848"/>
      </a:accent6>
      <a:hlink>
        <a:srgbClr val="009FDA"/>
      </a:hlink>
      <a:folHlink>
        <a:srgbClr val="002147"/>
      </a:folHlink>
    </a:clrScheme>
    <a:fontScheme name="Blank Presentation">
      <a:majorFont>
        <a:latin typeface="Times"/>
        <a:ea typeface="ヒラギノ角ゴ Pro W3"/>
        <a:cs typeface=""/>
      </a:majorFont>
      <a:minorFont>
        <a:latin typeface="Rockwel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ヒラギノ角ゴ Pro W3"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5020</TotalTime>
  <Words>1368</Words>
  <Application>Microsoft Macintosh PowerPoint</Application>
  <PresentationFormat>On-screen Show (4:3)</PresentationFormat>
  <Paragraphs>110</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Blank Presentation</vt:lpstr>
      <vt:lpstr>At GCSE</vt:lpstr>
      <vt:lpstr>The importance of reasoning: Think before you calculate – apply what you know.</vt:lpstr>
      <vt:lpstr>PowerPoint Presentation</vt:lpstr>
      <vt:lpstr>Place Value – Numbers Between</vt:lpstr>
      <vt:lpstr>Place Value – Rounding Loop Cards</vt:lpstr>
      <vt:lpstr>Which was the most popular wrong answer?</vt:lpstr>
      <vt:lpstr>Reasoning and rounding</vt:lpstr>
      <vt:lpstr>Reasoning</vt:lpstr>
      <vt:lpstr>PowerPoint Presentation</vt:lpstr>
      <vt:lpstr>If you are interested …</vt:lpstr>
    </vt:vector>
  </TitlesOfParts>
  <Company>Rumba Graphic Design Ltd</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MEI PowerPoint Template</dc:title>
  <dc:creator>Simon Rees</dc:creator>
  <cp:lastModifiedBy>O Smith</cp:lastModifiedBy>
  <cp:revision>63</cp:revision>
  <dcterms:created xsi:type="dcterms:W3CDTF">2012-04-23T14:18:00Z</dcterms:created>
  <dcterms:modified xsi:type="dcterms:W3CDTF">2018-11-06T14:20:19Z</dcterms:modified>
</cp:coreProperties>
</file>